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300" r:id="rId3"/>
    <p:sldId id="301" r:id="rId4"/>
    <p:sldId id="332" r:id="rId5"/>
    <p:sldId id="261" r:id="rId6"/>
    <p:sldId id="263" r:id="rId7"/>
    <p:sldId id="331" r:id="rId8"/>
    <p:sldId id="320" r:id="rId9"/>
    <p:sldId id="330" r:id="rId10"/>
    <p:sldId id="333" r:id="rId11"/>
    <p:sldId id="334" r:id="rId12"/>
    <p:sldId id="335" r:id="rId13"/>
    <p:sldId id="328" r:id="rId14"/>
    <p:sldId id="311" r:id="rId15"/>
    <p:sldId id="336" r:id="rId16"/>
    <p:sldId id="262" r:id="rId17"/>
    <p:sldId id="266" r:id="rId18"/>
    <p:sldId id="265" r:id="rId19"/>
    <p:sldId id="267" r:id="rId20"/>
    <p:sldId id="292" r:id="rId21"/>
    <p:sldId id="304" r:id="rId22"/>
    <p:sldId id="269" r:id="rId23"/>
    <p:sldId id="290" r:id="rId24"/>
    <p:sldId id="270" r:id="rId25"/>
    <p:sldId id="294" r:id="rId26"/>
    <p:sldId id="289" r:id="rId27"/>
    <p:sldId id="295" r:id="rId28"/>
    <p:sldId id="329" r:id="rId29"/>
    <p:sldId id="308" r:id="rId30"/>
    <p:sldId id="291" r:id="rId31"/>
    <p:sldId id="271" r:id="rId32"/>
    <p:sldId id="302" r:id="rId33"/>
    <p:sldId id="257" r:id="rId34"/>
    <p:sldId id="338" r:id="rId35"/>
    <p:sldId id="278" r:id="rId36"/>
    <p:sldId id="309" r:id="rId37"/>
    <p:sldId id="339" r:id="rId38"/>
    <p:sldId id="337" r:id="rId39"/>
    <p:sldId id="310"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CE106FF-366C-4E54-9DF1-14BBAF5D18B5}" type="datetimeFigureOut">
              <a:rPr lang="it-IT" smtClean="0"/>
              <a:t>10/12/2020</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3F862B3-0BAB-42CC-88AE-6F9BCA3C5E34}" type="slidenum">
              <a:rPr lang="it-IT" smtClean="0"/>
              <a:t>‹N›</a:t>
            </a:fld>
            <a:endParaRPr lang="it-IT"/>
          </a:p>
        </p:txBody>
      </p:sp>
    </p:spTree>
    <p:extLst>
      <p:ext uri="{BB962C8B-B14F-4D97-AF65-F5344CB8AC3E}">
        <p14:creationId xmlns:p14="http://schemas.microsoft.com/office/powerpoint/2010/main" val="3695537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1F857EC-6DA8-460E-BB1F-EB3264B93346}" type="datetimeFigureOut">
              <a:rPr lang="en-GB" smtClean="0"/>
              <a:t>10/12/2020</a:t>
            </a:fld>
            <a:endParaRPr lang="en-GB"/>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21FEC27-CC0B-4F3A-A1B2-9BEE96BE413C}" type="slidenum">
              <a:rPr lang="en-GB" smtClean="0"/>
              <a:t>‹N›</a:t>
            </a:fld>
            <a:endParaRPr lang="en-GB"/>
          </a:p>
        </p:txBody>
      </p:sp>
    </p:spTree>
    <p:extLst>
      <p:ext uri="{BB962C8B-B14F-4D97-AF65-F5344CB8AC3E}">
        <p14:creationId xmlns:p14="http://schemas.microsoft.com/office/powerpoint/2010/main" val="43840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D67BA297-FF8D-4BEA-B46D-6BCE812BFF0F}" type="datetime1">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1A6F8-7FB0-4213-AFEC-0D71FB9D20E4}" type="slidenum">
              <a:rPr lang="en-GB" smtClean="0"/>
              <a:t>‹N›</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59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F81AC55-349C-413B-8D2F-C58A08AEDC9C}" type="datetime1">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1A6F8-7FB0-4213-AFEC-0D71FB9D20E4}" type="slidenum">
              <a:rPr lang="en-GB" smtClean="0"/>
              <a:t>‹N›</a:t>
            </a:fld>
            <a:endParaRPr lang="en-GB"/>
          </a:p>
        </p:txBody>
      </p:sp>
    </p:spTree>
    <p:extLst>
      <p:ext uri="{BB962C8B-B14F-4D97-AF65-F5344CB8AC3E}">
        <p14:creationId xmlns:p14="http://schemas.microsoft.com/office/powerpoint/2010/main" val="358631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30DA85-435C-4F6A-879B-11F5D3D9F3A9}" type="datetime1">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1A6F8-7FB0-4213-AFEC-0D71FB9D20E4}" type="slidenum">
              <a:rPr lang="en-GB" smtClean="0"/>
              <a:t>‹N›</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76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2009CE4-9BAB-4667-A45F-7F0137975439}" type="datetime1">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1A6F8-7FB0-4213-AFEC-0D71FB9D20E4}" type="slidenum">
              <a:rPr lang="en-GB" smtClean="0"/>
              <a:t>‹N›</a:t>
            </a:fld>
            <a:endParaRPr lang="en-GB"/>
          </a:p>
        </p:txBody>
      </p:sp>
    </p:spTree>
    <p:extLst>
      <p:ext uri="{BB962C8B-B14F-4D97-AF65-F5344CB8AC3E}">
        <p14:creationId xmlns:p14="http://schemas.microsoft.com/office/powerpoint/2010/main" val="175646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BB8199B-5906-4F89-8184-3D12925584AF}" type="datetime1">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1A6F8-7FB0-4213-AFEC-0D71FB9D20E4}" type="slidenum">
              <a:rPr lang="en-GB" smtClean="0"/>
              <a:t>‹N›</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50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ED131DB-55D2-4A08-BE62-D384453EE7E7}" type="datetime1">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1A6F8-7FB0-4213-AFEC-0D71FB9D20E4}" type="slidenum">
              <a:rPr lang="en-GB" smtClean="0"/>
              <a:t>‹N›</a:t>
            </a:fld>
            <a:endParaRPr lang="en-GB"/>
          </a:p>
        </p:txBody>
      </p:sp>
    </p:spTree>
    <p:extLst>
      <p:ext uri="{BB962C8B-B14F-4D97-AF65-F5344CB8AC3E}">
        <p14:creationId xmlns:p14="http://schemas.microsoft.com/office/powerpoint/2010/main" val="44898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Modifica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0A4207-68DA-4299-929B-64AEA0149372}" type="datetime1">
              <a:rPr lang="en-GB" smtClean="0"/>
              <a:t>10/12/2020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71A6F8-7FB0-4213-AFEC-0D71FB9D20E4}" type="slidenum">
              <a:rPr lang="en-GB" smtClean="0"/>
              <a:t>‹N›</a:t>
            </a:fld>
            <a:endParaRPr lang="en-GB"/>
          </a:p>
        </p:txBody>
      </p:sp>
    </p:spTree>
    <p:extLst>
      <p:ext uri="{BB962C8B-B14F-4D97-AF65-F5344CB8AC3E}">
        <p14:creationId xmlns:p14="http://schemas.microsoft.com/office/powerpoint/2010/main" val="90834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DAE1FD2D-EAC1-4F78-89D8-55B4C7401D0C}" type="datetime1">
              <a:rPr lang="en-GB" smtClean="0"/>
              <a:t>10/12/2020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71A6F8-7FB0-4213-AFEC-0D71FB9D20E4}" type="slidenum">
              <a:rPr lang="en-GB" smtClean="0"/>
              <a:t>‹N›</a:t>
            </a:fld>
            <a:endParaRPr lang="en-GB"/>
          </a:p>
        </p:txBody>
      </p:sp>
    </p:spTree>
    <p:extLst>
      <p:ext uri="{BB962C8B-B14F-4D97-AF65-F5344CB8AC3E}">
        <p14:creationId xmlns:p14="http://schemas.microsoft.com/office/powerpoint/2010/main" val="369919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69926-B73B-4479-AEF4-58420D73A3DA}" type="datetime1">
              <a:rPr lang="en-GB" smtClean="0"/>
              <a:t>10/12/2020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71A6F8-7FB0-4213-AFEC-0D71FB9D20E4}" type="slidenum">
              <a:rPr lang="en-GB" smtClean="0"/>
              <a:t>‹N›</a:t>
            </a:fld>
            <a:endParaRPr lang="en-GB"/>
          </a:p>
        </p:txBody>
      </p:sp>
    </p:spTree>
    <p:extLst>
      <p:ext uri="{BB962C8B-B14F-4D97-AF65-F5344CB8AC3E}">
        <p14:creationId xmlns:p14="http://schemas.microsoft.com/office/powerpoint/2010/main" val="167688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D4B42D3-9C23-4413-9817-F3CEC6FAE936}" type="datetime1">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1A6F8-7FB0-4213-AFEC-0D71FB9D20E4}" type="slidenum">
              <a:rPr lang="en-GB" smtClean="0"/>
              <a:t>‹N›</a:t>
            </a:fld>
            <a:endParaRPr lang="en-GB"/>
          </a:p>
        </p:txBody>
      </p:sp>
    </p:spTree>
    <p:extLst>
      <p:ext uri="{BB962C8B-B14F-4D97-AF65-F5344CB8AC3E}">
        <p14:creationId xmlns:p14="http://schemas.microsoft.com/office/powerpoint/2010/main" val="375950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2C17BA3-B711-44B5-9BAF-D8DD3E1F3599}" type="datetime1">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1A6F8-7FB0-4213-AFEC-0D71FB9D20E4}" type="slidenum">
              <a:rPr lang="en-GB" smtClean="0"/>
              <a:t>‹N›</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54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59A4FDA-4F83-426F-AD45-83BD2B9EFFA5}" type="datetime1">
              <a:rPr lang="en-GB" smtClean="0"/>
              <a:t>10/12/2020</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E71A6F8-7FB0-4213-AFEC-0D71FB9D20E4}" type="slidenum">
              <a:rPr lang="en-GB" smtClean="0"/>
              <a:t>‹N›</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332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feature=youtu.be&amp;v=UEVPi89r_Ik&amp;app=deskto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upwork.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turk.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sondaggio-online.com/s/efd925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b="1" dirty="0"/>
              <a:t>Lavoreremo ancora? E se sì, come?</a:t>
            </a:r>
            <a:endParaRPr lang="en-GB" sz="4000" dirty="0"/>
          </a:p>
        </p:txBody>
      </p:sp>
      <p:sp>
        <p:nvSpPr>
          <p:cNvPr id="3" name="Sottotitolo 2"/>
          <p:cNvSpPr>
            <a:spLocks noGrp="1"/>
          </p:cNvSpPr>
          <p:nvPr>
            <p:ph type="subTitle" idx="1"/>
          </p:nvPr>
        </p:nvSpPr>
        <p:spPr>
          <a:xfrm>
            <a:off x="8610599" y="4960137"/>
            <a:ext cx="3517669" cy="1463040"/>
          </a:xfrm>
        </p:spPr>
        <p:txBody>
          <a:bodyPr/>
          <a:lstStyle/>
          <a:p>
            <a:r>
              <a:rPr lang="it-IT" dirty="0"/>
              <a:t>Enrico Zaninotto</a:t>
            </a:r>
          </a:p>
          <a:p>
            <a:r>
              <a:rPr lang="it-IT" dirty="0"/>
              <a:t>Istituto </a:t>
            </a:r>
            <a:r>
              <a:rPr lang="it-IT" dirty="0" err="1"/>
              <a:t>Degasperi</a:t>
            </a:r>
            <a:r>
              <a:rPr lang="it-IT" dirty="0"/>
              <a:t> – Borgo </a:t>
            </a:r>
            <a:r>
              <a:rPr lang="it-IT" dirty="0" err="1"/>
              <a:t>Valsigana</a:t>
            </a:r>
            <a:endParaRPr lang="it-IT" dirty="0"/>
          </a:p>
          <a:p>
            <a:r>
              <a:rPr lang="it-IT" dirty="0"/>
              <a:t>10 dicembre 2020</a:t>
            </a:r>
          </a:p>
          <a:p>
            <a:endParaRPr lang="en-GB" dirty="0"/>
          </a:p>
        </p:txBody>
      </p:sp>
      <p:sp>
        <p:nvSpPr>
          <p:cNvPr id="4" name="Segnaposto numero diapositiva 3"/>
          <p:cNvSpPr>
            <a:spLocks noGrp="1"/>
          </p:cNvSpPr>
          <p:nvPr>
            <p:ph type="sldNum" sz="quarter" idx="12"/>
          </p:nvPr>
        </p:nvSpPr>
        <p:spPr/>
        <p:txBody>
          <a:bodyPr/>
          <a:lstStyle/>
          <a:p>
            <a:fld id="{FE71A6F8-7FB0-4213-AFEC-0D71FB9D20E4}" type="slidenum">
              <a:rPr lang="en-GB" smtClean="0"/>
              <a:t>1</a:t>
            </a:fld>
            <a:endParaRPr lang="en-GB"/>
          </a:p>
        </p:txBody>
      </p:sp>
    </p:spTree>
    <p:extLst>
      <p:ext uri="{BB962C8B-B14F-4D97-AF65-F5344CB8AC3E}">
        <p14:creationId xmlns:p14="http://schemas.microsoft.com/office/powerpoint/2010/main" val="4046294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4EC60A40-94DA-478C-8182-37396F064DBE}"/>
              </a:ext>
            </a:extLst>
          </p:cNvPr>
          <p:cNvSpPr>
            <a:spLocks noGrp="1"/>
          </p:cNvSpPr>
          <p:nvPr>
            <p:ph type="title"/>
          </p:nvPr>
        </p:nvSpPr>
        <p:spPr/>
        <p:txBody>
          <a:bodyPr>
            <a:normAutofit/>
          </a:bodyPr>
          <a:lstStyle/>
          <a:p>
            <a:r>
              <a:rPr lang="it-IT" sz="3200" dirty="0"/>
              <a:t>La risposta degli ottimisti</a:t>
            </a:r>
          </a:p>
        </p:txBody>
      </p:sp>
      <p:sp>
        <p:nvSpPr>
          <p:cNvPr id="7" name="Segnaposto contenuto 6">
            <a:extLst>
              <a:ext uri="{FF2B5EF4-FFF2-40B4-BE49-F238E27FC236}">
                <a16:creationId xmlns:a16="http://schemas.microsoft.com/office/drawing/2014/main" id="{5DF9E585-98C5-4B4E-9995-6CB4A91EB7FA}"/>
              </a:ext>
            </a:extLst>
          </p:cNvPr>
          <p:cNvSpPr>
            <a:spLocks noGrp="1"/>
          </p:cNvSpPr>
          <p:nvPr>
            <p:ph idx="1"/>
          </p:nvPr>
        </p:nvSpPr>
        <p:spPr/>
        <p:txBody>
          <a:bodyPr/>
          <a:lstStyle/>
          <a:p>
            <a:r>
              <a:rPr lang="it-IT" dirty="0"/>
              <a:t>Nella storia gli effetti del progresso tecnologico sull’occupazione sembrano essere stati largamente sovrastimati. Il progresso ha spostato l’occupazione tra settori e attività: dall’agricoltura e il lavoro artigiano, alla manifattura e poi ai servizi.</a:t>
            </a:r>
          </a:p>
          <a:p>
            <a:endParaRPr lang="it-IT" dirty="0"/>
          </a:p>
        </p:txBody>
      </p:sp>
      <p:sp>
        <p:nvSpPr>
          <p:cNvPr id="5" name="Segnaposto numero diapositiva 4">
            <a:extLst>
              <a:ext uri="{FF2B5EF4-FFF2-40B4-BE49-F238E27FC236}">
                <a16:creationId xmlns:a16="http://schemas.microsoft.com/office/drawing/2014/main" id="{6BBAD3AE-224F-46C1-B961-F9E0FF4EB4FF}"/>
              </a:ext>
            </a:extLst>
          </p:cNvPr>
          <p:cNvSpPr>
            <a:spLocks noGrp="1"/>
          </p:cNvSpPr>
          <p:nvPr>
            <p:ph type="sldNum" sz="quarter" idx="12"/>
          </p:nvPr>
        </p:nvSpPr>
        <p:spPr/>
        <p:txBody>
          <a:bodyPr/>
          <a:lstStyle/>
          <a:p>
            <a:fld id="{FE71A6F8-7FB0-4213-AFEC-0D71FB9D20E4}" type="slidenum">
              <a:rPr lang="en-GB" smtClean="0"/>
              <a:t>10</a:t>
            </a:fld>
            <a:endParaRPr lang="en-GB"/>
          </a:p>
        </p:txBody>
      </p:sp>
    </p:spTree>
    <p:extLst>
      <p:ext uri="{BB962C8B-B14F-4D97-AF65-F5344CB8AC3E}">
        <p14:creationId xmlns:p14="http://schemas.microsoft.com/office/powerpoint/2010/main" val="2786117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83BE8E10-A0CA-40BB-9C0C-89EEC6DEDBCE}"/>
              </a:ext>
            </a:extLst>
          </p:cNvPr>
          <p:cNvSpPr>
            <a:spLocks noGrp="1"/>
          </p:cNvSpPr>
          <p:nvPr>
            <p:ph type="title"/>
          </p:nvPr>
        </p:nvSpPr>
        <p:spPr>
          <a:xfrm>
            <a:off x="995848" y="151583"/>
            <a:ext cx="9720072" cy="1499616"/>
          </a:xfrm>
        </p:spPr>
        <p:txBody>
          <a:bodyPr>
            <a:normAutofit/>
          </a:bodyPr>
          <a:lstStyle/>
          <a:p>
            <a:r>
              <a:rPr lang="it-IT" sz="3200" dirty="0"/>
              <a:t>L’occupazione nei settori economici in UK e US</a:t>
            </a:r>
          </a:p>
        </p:txBody>
      </p:sp>
      <p:sp>
        <p:nvSpPr>
          <p:cNvPr id="4" name="Segnaposto numero diapositiva 3">
            <a:extLst>
              <a:ext uri="{FF2B5EF4-FFF2-40B4-BE49-F238E27FC236}">
                <a16:creationId xmlns:a16="http://schemas.microsoft.com/office/drawing/2014/main" id="{4523B43E-44BA-4608-BED1-4A49B3BD2043}"/>
              </a:ext>
            </a:extLst>
          </p:cNvPr>
          <p:cNvSpPr>
            <a:spLocks noGrp="1"/>
          </p:cNvSpPr>
          <p:nvPr>
            <p:ph type="sldNum" sz="quarter" idx="12"/>
          </p:nvPr>
        </p:nvSpPr>
        <p:spPr/>
        <p:txBody>
          <a:bodyPr/>
          <a:lstStyle/>
          <a:p>
            <a:fld id="{FE71A6F8-7FB0-4213-AFEC-0D71FB9D20E4}" type="slidenum">
              <a:rPr lang="en-GB" smtClean="0"/>
              <a:t>11</a:t>
            </a:fld>
            <a:endParaRPr lang="en-GB"/>
          </a:p>
        </p:txBody>
      </p:sp>
      <p:pic>
        <p:nvPicPr>
          <p:cNvPr id="5" name="Immagine 4">
            <a:extLst>
              <a:ext uri="{FF2B5EF4-FFF2-40B4-BE49-F238E27FC236}">
                <a16:creationId xmlns:a16="http://schemas.microsoft.com/office/drawing/2014/main" id="{F403BF8B-B113-4F1D-B440-7553C03ABB40}"/>
              </a:ext>
            </a:extLst>
          </p:cNvPr>
          <p:cNvPicPr>
            <a:picLocks noChangeAspect="1"/>
          </p:cNvPicPr>
          <p:nvPr/>
        </p:nvPicPr>
        <p:blipFill>
          <a:blip r:embed="rId2"/>
          <a:stretch>
            <a:fillRect/>
          </a:stretch>
        </p:blipFill>
        <p:spPr>
          <a:xfrm>
            <a:off x="1881433" y="4185500"/>
            <a:ext cx="8318369" cy="2776747"/>
          </a:xfrm>
          <a:prstGeom prst="rect">
            <a:avLst/>
          </a:prstGeom>
        </p:spPr>
      </p:pic>
      <p:pic>
        <p:nvPicPr>
          <p:cNvPr id="6" name="Immagine 5">
            <a:extLst>
              <a:ext uri="{FF2B5EF4-FFF2-40B4-BE49-F238E27FC236}">
                <a16:creationId xmlns:a16="http://schemas.microsoft.com/office/drawing/2014/main" id="{84BE21E0-1FDA-4223-8320-05EF626A6BD0}"/>
              </a:ext>
            </a:extLst>
          </p:cNvPr>
          <p:cNvPicPr>
            <a:picLocks noChangeAspect="1"/>
          </p:cNvPicPr>
          <p:nvPr/>
        </p:nvPicPr>
        <p:blipFill>
          <a:blip r:embed="rId3"/>
          <a:stretch>
            <a:fillRect/>
          </a:stretch>
        </p:blipFill>
        <p:spPr>
          <a:xfrm>
            <a:off x="1881433" y="1244338"/>
            <a:ext cx="8186394" cy="2886354"/>
          </a:xfrm>
          <a:prstGeom prst="rect">
            <a:avLst/>
          </a:prstGeom>
        </p:spPr>
      </p:pic>
    </p:spTree>
    <p:extLst>
      <p:ext uri="{BB962C8B-B14F-4D97-AF65-F5344CB8AC3E}">
        <p14:creationId xmlns:p14="http://schemas.microsoft.com/office/powerpoint/2010/main" val="299256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A57A906-2FAA-454C-BBA5-85C3EBDD0D29}"/>
              </a:ext>
            </a:extLst>
          </p:cNvPr>
          <p:cNvSpPr>
            <a:spLocks noGrp="1"/>
          </p:cNvSpPr>
          <p:nvPr>
            <p:ph type="title"/>
          </p:nvPr>
        </p:nvSpPr>
        <p:spPr/>
        <p:txBody>
          <a:bodyPr>
            <a:normAutofit/>
          </a:bodyPr>
          <a:lstStyle/>
          <a:p>
            <a:r>
              <a:rPr lang="it-IT" sz="3200" dirty="0"/>
              <a:t>Due passaggi rilevanti</a:t>
            </a:r>
          </a:p>
        </p:txBody>
      </p:sp>
      <p:sp>
        <p:nvSpPr>
          <p:cNvPr id="5" name="Segnaposto contenuto 4">
            <a:extLst>
              <a:ext uri="{FF2B5EF4-FFF2-40B4-BE49-F238E27FC236}">
                <a16:creationId xmlns:a16="http://schemas.microsoft.com/office/drawing/2014/main" id="{84E1D851-BC1C-42B5-9C9C-AEA85CB9CB88}"/>
              </a:ext>
            </a:extLst>
          </p:cNvPr>
          <p:cNvSpPr>
            <a:spLocks noGrp="1"/>
          </p:cNvSpPr>
          <p:nvPr>
            <p:ph idx="1"/>
          </p:nvPr>
        </p:nvSpPr>
        <p:spPr/>
        <p:txBody>
          <a:bodyPr/>
          <a:lstStyle/>
          <a:p>
            <a:pPr marL="457200" indent="-457200">
              <a:buFont typeface="+mj-lt"/>
              <a:buAutoNum type="arabicPeriod"/>
            </a:pPr>
            <a:r>
              <a:rPr lang="it-IT" dirty="0"/>
              <a:t>La meccanizzazione dell’agricoltura e dell’industria</a:t>
            </a:r>
          </a:p>
          <a:p>
            <a:pPr marL="457200" indent="-457200">
              <a:buFont typeface="+mj-lt"/>
              <a:buAutoNum type="arabicPeriod"/>
            </a:pPr>
            <a:r>
              <a:rPr lang="it-IT" dirty="0"/>
              <a:t>L’introduzione delle tecnologie dell’informazione e l’automazione dei servizi</a:t>
            </a:r>
          </a:p>
        </p:txBody>
      </p:sp>
      <p:sp>
        <p:nvSpPr>
          <p:cNvPr id="3" name="Segnaposto numero diapositiva 2">
            <a:extLst>
              <a:ext uri="{FF2B5EF4-FFF2-40B4-BE49-F238E27FC236}">
                <a16:creationId xmlns:a16="http://schemas.microsoft.com/office/drawing/2014/main" id="{07EA4852-202F-44BA-BC1C-0A1212B12385}"/>
              </a:ext>
            </a:extLst>
          </p:cNvPr>
          <p:cNvSpPr>
            <a:spLocks noGrp="1"/>
          </p:cNvSpPr>
          <p:nvPr>
            <p:ph type="sldNum" sz="quarter" idx="12"/>
          </p:nvPr>
        </p:nvSpPr>
        <p:spPr/>
        <p:txBody>
          <a:bodyPr/>
          <a:lstStyle/>
          <a:p>
            <a:fld id="{FE71A6F8-7FB0-4213-AFEC-0D71FB9D20E4}" type="slidenum">
              <a:rPr lang="en-GB" smtClean="0"/>
              <a:t>12</a:t>
            </a:fld>
            <a:endParaRPr lang="en-GB"/>
          </a:p>
        </p:txBody>
      </p:sp>
    </p:spTree>
    <p:extLst>
      <p:ext uri="{BB962C8B-B14F-4D97-AF65-F5344CB8AC3E}">
        <p14:creationId xmlns:p14="http://schemas.microsoft.com/office/powerpoint/2010/main" val="3102819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sz="3200" dirty="0"/>
              <a:t>…Nuovi lavori…</a:t>
            </a:r>
          </a:p>
        </p:txBody>
      </p:sp>
      <p:sp>
        <p:nvSpPr>
          <p:cNvPr id="2" name="Segnaposto contenuto 1">
            <a:extLst>
              <a:ext uri="{FF2B5EF4-FFF2-40B4-BE49-F238E27FC236}">
                <a16:creationId xmlns:a16="http://schemas.microsoft.com/office/drawing/2014/main" id="{58892515-297B-4B39-8DA2-43F108587312}"/>
              </a:ext>
            </a:extLst>
          </p:cNvPr>
          <p:cNvSpPr>
            <a:spLocks noGrp="1"/>
          </p:cNvSpPr>
          <p:nvPr>
            <p:ph idx="1"/>
          </p:nvPr>
        </p:nvSpPr>
        <p:spPr>
          <a:xfrm>
            <a:off x="1024128" y="2286000"/>
            <a:ext cx="9720073" cy="4023360"/>
          </a:xfrm>
        </p:spPr>
        <p:txBody>
          <a:bodyPr/>
          <a:lstStyle/>
          <a:p>
            <a:r>
              <a:rPr lang="it-IT" dirty="0"/>
              <a:t>La risposta degli ottimisti: così come è successo con l’agricoltura, il lavoro non è sparito, ma si è spostato in altri settori</a:t>
            </a:r>
          </a:p>
          <a:p>
            <a:endParaRPr lang="it-IT" dirty="0"/>
          </a:p>
          <a:p>
            <a:endParaRPr lang="it-IT" dirty="0"/>
          </a:p>
          <a:p>
            <a:r>
              <a:rPr lang="it-IT" dirty="0"/>
              <a:t>Questo ha certamente creato problemi, ma i timori che il lavoro sparisca sono ingiustificati</a:t>
            </a:r>
          </a:p>
        </p:txBody>
      </p:sp>
      <p:sp>
        <p:nvSpPr>
          <p:cNvPr id="4" name="Segnaposto numero diapositiva 3"/>
          <p:cNvSpPr>
            <a:spLocks noGrp="1"/>
          </p:cNvSpPr>
          <p:nvPr>
            <p:ph type="sldNum" sz="quarter" idx="12"/>
          </p:nvPr>
        </p:nvSpPr>
        <p:spPr/>
        <p:txBody>
          <a:bodyPr/>
          <a:lstStyle/>
          <a:p>
            <a:fld id="{FE71A6F8-7FB0-4213-AFEC-0D71FB9D20E4}" type="slidenum">
              <a:rPr lang="en-GB" smtClean="0"/>
              <a:t>13</a:t>
            </a:fld>
            <a:endParaRPr lang="en-GB"/>
          </a:p>
        </p:txBody>
      </p:sp>
      <p:sp>
        <p:nvSpPr>
          <p:cNvPr id="7" name="Rettangolo 6"/>
          <p:cNvSpPr/>
          <p:nvPr/>
        </p:nvSpPr>
        <p:spPr>
          <a:xfrm>
            <a:off x="1024128" y="3301778"/>
            <a:ext cx="9008146" cy="369332"/>
          </a:xfrm>
          <a:prstGeom prst="rect">
            <a:avLst/>
          </a:prstGeom>
        </p:spPr>
        <p:txBody>
          <a:bodyPr wrap="square">
            <a:spAutoFit/>
          </a:bodyPr>
          <a:lstStyle/>
          <a:p>
            <a:r>
              <a:rPr lang="it-IT" dirty="0">
                <a:hlinkClick r:id="rId2"/>
              </a:rPr>
              <a:t>https://www.youtube.com/watch?feature=youtu.be&amp;v=UEVPi89r_Ik&amp;app=desktop</a:t>
            </a:r>
            <a:endParaRPr lang="it-IT" dirty="0"/>
          </a:p>
        </p:txBody>
      </p:sp>
    </p:spTree>
    <p:extLst>
      <p:ext uri="{BB962C8B-B14F-4D97-AF65-F5344CB8AC3E}">
        <p14:creationId xmlns:p14="http://schemas.microsoft.com/office/powerpoint/2010/main" val="769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FE71A6F8-7FB0-4213-AFEC-0D71FB9D20E4}" type="slidenum">
              <a:rPr lang="en-GB" smtClean="0"/>
              <a:t>14</a:t>
            </a:fld>
            <a:endParaRPr lang="en-GB"/>
          </a:p>
        </p:txBody>
      </p:sp>
      <p:sp>
        <p:nvSpPr>
          <p:cNvPr id="5" name="Rettangolo 4"/>
          <p:cNvSpPr/>
          <p:nvPr/>
        </p:nvSpPr>
        <p:spPr>
          <a:xfrm>
            <a:off x="1193470" y="930269"/>
            <a:ext cx="10232967" cy="6186309"/>
          </a:xfrm>
          <a:prstGeom prst="rect">
            <a:avLst/>
          </a:prstGeom>
        </p:spPr>
        <p:txBody>
          <a:bodyPr wrap="square">
            <a:spAutoFit/>
          </a:bodyPr>
          <a:lstStyle/>
          <a:p>
            <a:pPr algn="just"/>
            <a:r>
              <a:rPr lang="it-IT" dirty="0">
                <a:solidFill>
                  <a:srgbClr val="000000"/>
                </a:solidFill>
                <a:latin typeface="Calibri" panose="020F0502020204030204" pitchFamily="34" charset="0"/>
              </a:rPr>
              <a:t>R – È chiaro che ci sono in prospettiva delle possibilità di self check in e self check out, quindi di automatizzare tutte le procedure di controllo documenti eccetera. Io non so se un domani… Ma è chiaro che chi è alla reception non ha solo un ruolo meccanico di check in e check out, ma è anche un elemento a disposizione per le informazioni, per chiedere suggerimenti per il turista eccetera, il suggerimento dove andare a mangiare, cosa andare a vedere, dov'è la stazione, quale treno prendo, cosa mi consiglia di vedere… Cioè, diventa un rapporto anche umano di conoscenza, di suggerimento personale, di interscambio anche, di discorsi che difficilmente un soggetto, una procedura può sostituire. È chiaro, se uno vuole la mera parte tecnica, diciamo, di arrivo e quindi gestione del check in, di uscita e gestione del check out, in prospettiva si può fare, ci sono già esempi che… Però in questo modo si va a ridurre una componente fondamentale del servizio. Chi viene in albergo non che vuole solo fare il check in e il check out e non parlare mai con nessuno. Chi viene qua ha anche il piacere di scambiare le famose cinque chiacchiere, magari, dopo una giornata di lavoro, trova comunque nell'addetto alla reception un qualcuno, una persona con cui dialogare, scambiare una battuta, fare due parole. Questo è un aspetto fondamentale che si perde con l’automatizzazione e non so quanto il cliente sia contento di questo.</a:t>
            </a:r>
            <a:endParaRPr lang="it-IT" dirty="0"/>
          </a:p>
          <a:p>
            <a:pPr algn="just"/>
            <a:br>
              <a:rPr lang="it-IT" dirty="0"/>
            </a:br>
            <a:r>
              <a:rPr lang="it-IT" dirty="0">
                <a:solidFill>
                  <a:srgbClr val="000000"/>
                </a:solidFill>
                <a:latin typeface="Calibri" panose="020F0502020204030204" pitchFamily="34" charset="0"/>
              </a:rPr>
              <a:t>D – Sì voi non contemplate assolutamente….</a:t>
            </a:r>
            <a:endParaRPr lang="it-IT" dirty="0"/>
          </a:p>
          <a:p>
            <a:pPr algn="just"/>
            <a:br>
              <a:rPr lang="it-IT" dirty="0"/>
            </a:br>
            <a:r>
              <a:rPr lang="it-IT" dirty="0">
                <a:solidFill>
                  <a:srgbClr val="000000"/>
                </a:solidFill>
                <a:latin typeface="Calibri" panose="020F0502020204030204" pitchFamily="34" charset="0"/>
              </a:rPr>
              <a:t>R – Assolutamente no. No, perché si va ad eliminare proprio quella  parte umana di contatto diretto, che è una parte fondamentale del soggiorno di una persona in una struttura alberghiera. (intervista a un direttore di hotel)</a:t>
            </a:r>
            <a:endParaRPr lang="it-IT" dirty="0"/>
          </a:p>
          <a:p>
            <a:br>
              <a:rPr lang="it-IT" dirty="0"/>
            </a:br>
            <a:endParaRPr lang="en-US" dirty="0"/>
          </a:p>
        </p:txBody>
      </p:sp>
    </p:spTree>
    <p:extLst>
      <p:ext uri="{BB962C8B-B14F-4D97-AF65-F5344CB8AC3E}">
        <p14:creationId xmlns:p14="http://schemas.microsoft.com/office/powerpoint/2010/main" val="3778317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49352F-8A94-4586-95F2-E86DACD6D3C3}"/>
              </a:ext>
            </a:extLst>
          </p:cNvPr>
          <p:cNvSpPr>
            <a:spLocks noGrp="1"/>
          </p:cNvSpPr>
          <p:nvPr>
            <p:ph type="title"/>
          </p:nvPr>
        </p:nvSpPr>
        <p:spPr/>
        <p:txBody>
          <a:bodyPr>
            <a:normAutofit/>
          </a:bodyPr>
          <a:lstStyle/>
          <a:p>
            <a:r>
              <a:rPr lang="it-IT" sz="3200" dirty="0"/>
              <a:t>I problemi della automazione nei servizi</a:t>
            </a:r>
          </a:p>
        </p:txBody>
      </p:sp>
      <p:sp>
        <p:nvSpPr>
          <p:cNvPr id="4" name="Segnaposto contenuto 3">
            <a:extLst>
              <a:ext uri="{FF2B5EF4-FFF2-40B4-BE49-F238E27FC236}">
                <a16:creationId xmlns:a16="http://schemas.microsoft.com/office/drawing/2014/main" id="{BBF15B50-8128-438D-800B-5EECB4FFD9C2}"/>
              </a:ext>
            </a:extLst>
          </p:cNvPr>
          <p:cNvSpPr>
            <a:spLocks noGrp="1"/>
          </p:cNvSpPr>
          <p:nvPr>
            <p:ph idx="1"/>
          </p:nvPr>
        </p:nvSpPr>
        <p:spPr/>
        <p:txBody>
          <a:bodyPr/>
          <a:lstStyle/>
          <a:p>
            <a:pPr>
              <a:buFont typeface="Wingdings" panose="05000000000000000000" pitchFamily="2" charset="2"/>
              <a:buChar char="§"/>
            </a:pPr>
            <a:r>
              <a:rPr lang="it-IT" dirty="0"/>
              <a:t> Lo svuotamento delle mansioni intermedie («</a:t>
            </a:r>
            <a:r>
              <a:rPr lang="it-IT" dirty="0" err="1"/>
              <a:t>hollowing</a:t>
            </a:r>
            <a:r>
              <a:rPr lang="it-IT" dirty="0"/>
              <a:t> middle»)</a:t>
            </a:r>
          </a:p>
          <a:p>
            <a:pPr>
              <a:buFont typeface="Wingdings" panose="05000000000000000000" pitchFamily="2" charset="2"/>
              <a:buChar char="§"/>
            </a:pPr>
            <a:r>
              <a:rPr lang="it-IT" dirty="0"/>
              <a:t> Diseguaglianze e nuove povertà</a:t>
            </a:r>
          </a:p>
        </p:txBody>
      </p:sp>
      <p:sp>
        <p:nvSpPr>
          <p:cNvPr id="2" name="Segnaposto numero diapositiva 1">
            <a:extLst>
              <a:ext uri="{FF2B5EF4-FFF2-40B4-BE49-F238E27FC236}">
                <a16:creationId xmlns:a16="http://schemas.microsoft.com/office/drawing/2014/main" id="{87D852D3-C4FF-417B-AFE1-A5BA17E052A3}"/>
              </a:ext>
            </a:extLst>
          </p:cNvPr>
          <p:cNvSpPr>
            <a:spLocks noGrp="1"/>
          </p:cNvSpPr>
          <p:nvPr>
            <p:ph type="sldNum" sz="quarter" idx="12"/>
          </p:nvPr>
        </p:nvSpPr>
        <p:spPr/>
        <p:txBody>
          <a:bodyPr/>
          <a:lstStyle/>
          <a:p>
            <a:fld id="{FE71A6F8-7FB0-4213-AFEC-0D71FB9D20E4}" type="slidenum">
              <a:rPr lang="en-GB" smtClean="0"/>
              <a:t>15</a:t>
            </a:fld>
            <a:endParaRPr lang="en-GB"/>
          </a:p>
        </p:txBody>
      </p:sp>
    </p:spTree>
    <p:extLst>
      <p:ext uri="{BB962C8B-B14F-4D97-AF65-F5344CB8AC3E}">
        <p14:creationId xmlns:p14="http://schemas.microsoft.com/office/powerpoint/2010/main" val="1929890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svuotamento delle mansioni intermedie </a:t>
            </a:r>
          </a:p>
        </p:txBody>
      </p:sp>
      <p:pic>
        <p:nvPicPr>
          <p:cNvPr id="4" name="Immagine 3"/>
          <p:cNvPicPr>
            <a:picLocks noChangeAspect="1"/>
          </p:cNvPicPr>
          <p:nvPr/>
        </p:nvPicPr>
        <p:blipFill>
          <a:blip r:embed="rId2"/>
          <a:stretch>
            <a:fillRect/>
          </a:stretch>
        </p:blipFill>
        <p:spPr>
          <a:xfrm>
            <a:off x="2638954" y="1678117"/>
            <a:ext cx="6013980" cy="5010549"/>
          </a:xfrm>
          <a:prstGeom prst="rect">
            <a:avLst/>
          </a:prstGeom>
        </p:spPr>
      </p:pic>
      <p:sp>
        <p:nvSpPr>
          <p:cNvPr id="5" name="CasellaDiTesto 4"/>
          <p:cNvSpPr txBox="1"/>
          <p:nvPr/>
        </p:nvSpPr>
        <p:spPr>
          <a:xfrm>
            <a:off x="8890000" y="2988733"/>
            <a:ext cx="1891352" cy="369332"/>
          </a:xfrm>
          <a:prstGeom prst="rect">
            <a:avLst/>
          </a:prstGeom>
          <a:noFill/>
        </p:spPr>
        <p:txBody>
          <a:bodyPr wrap="none" rtlCol="0">
            <a:spAutoFit/>
          </a:bodyPr>
          <a:lstStyle/>
          <a:p>
            <a:r>
              <a:rPr lang="it-IT" dirty="0"/>
              <a:t>From Author, 2014</a:t>
            </a:r>
          </a:p>
        </p:txBody>
      </p:sp>
      <p:sp>
        <p:nvSpPr>
          <p:cNvPr id="3" name="Segnaposto numero diapositiva 2"/>
          <p:cNvSpPr>
            <a:spLocks noGrp="1"/>
          </p:cNvSpPr>
          <p:nvPr>
            <p:ph type="sldNum" sz="quarter" idx="12"/>
          </p:nvPr>
        </p:nvSpPr>
        <p:spPr/>
        <p:txBody>
          <a:bodyPr/>
          <a:lstStyle/>
          <a:p>
            <a:fld id="{FE71A6F8-7FB0-4213-AFEC-0D71FB9D20E4}" type="slidenum">
              <a:rPr lang="en-GB" smtClean="0"/>
              <a:t>16</a:t>
            </a:fld>
            <a:endParaRPr lang="en-GB"/>
          </a:p>
        </p:txBody>
      </p:sp>
    </p:spTree>
    <p:extLst>
      <p:ext uri="{BB962C8B-B14F-4D97-AF65-F5344CB8AC3E}">
        <p14:creationId xmlns:p14="http://schemas.microsoft.com/office/powerpoint/2010/main" val="197615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030968" y="706582"/>
            <a:ext cx="7706392" cy="5660967"/>
          </a:xfrm>
          <a:prstGeom prst="rect">
            <a:avLst/>
          </a:prstGeom>
        </p:spPr>
      </p:pic>
      <p:sp>
        <p:nvSpPr>
          <p:cNvPr id="2" name="Segnaposto numero diapositiva 1"/>
          <p:cNvSpPr>
            <a:spLocks noGrp="1"/>
          </p:cNvSpPr>
          <p:nvPr>
            <p:ph type="sldNum" sz="quarter" idx="12"/>
          </p:nvPr>
        </p:nvSpPr>
        <p:spPr/>
        <p:txBody>
          <a:bodyPr/>
          <a:lstStyle/>
          <a:p>
            <a:fld id="{FE71A6F8-7FB0-4213-AFEC-0D71FB9D20E4}" type="slidenum">
              <a:rPr lang="en-GB" smtClean="0"/>
              <a:t>17</a:t>
            </a:fld>
            <a:endParaRPr lang="en-GB"/>
          </a:p>
        </p:txBody>
      </p:sp>
    </p:spTree>
    <p:extLst>
      <p:ext uri="{BB962C8B-B14F-4D97-AF65-F5344CB8AC3E}">
        <p14:creationId xmlns:p14="http://schemas.microsoft.com/office/powerpoint/2010/main" val="299895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Diseguaglianze crescenti</a:t>
            </a:r>
          </a:p>
        </p:txBody>
      </p:sp>
      <p:pic>
        <p:nvPicPr>
          <p:cNvPr id="3" name="Immagine 2"/>
          <p:cNvPicPr>
            <a:picLocks noChangeAspect="1"/>
          </p:cNvPicPr>
          <p:nvPr/>
        </p:nvPicPr>
        <p:blipFill>
          <a:blip r:embed="rId2"/>
          <a:stretch>
            <a:fillRect/>
          </a:stretch>
        </p:blipFill>
        <p:spPr>
          <a:xfrm>
            <a:off x="2950014" y="1615544"/>
            <a:ext cx="6092388" cy="5183189"/>
          </a:xfrm>
          <a:prstGeom prst="rect">
            <a:avLst/>
          </a:prstGeom>
        </p:spPr>
      </p:pic>
      <p:sp>
        <p:nvSpPr>
          <p:cNvPr id="4" name="Segnaposto numero diapositiva 3"/>
          <p:cNvSpPr>
            <a:spLocks noGrp="1"/>
          </p:cNvSpPr>
          <p:nvPr>
            <p:ph type="sldNum" sz="quarter" idx="12"/>
          </p:nvPr>
        </p:nvSpPr>
        <p:spPr/>
        <p:txBody>
          <a:bodyPr/>
          <a:lstStyle/>
          <a:p>
            <a:fld id="{FE71A6F8-7FB0-4213-AFEC-0D71FB9D20E4}" type="slidenum">
              <a:rPr lang="en-GB" smtClean="0"/>
              <a:t>18</a:t>
            </a:fld>
            <a:endParaRPr lang="en-GB"/>
          </a:p>
        </p:txBody>
      </p:sp>
    </p:spTree>
    <p:extLst>
      <p:ext uri="{BB962C8B-B14F-4D97-AF65-F5344CB8AC3E}">
        <p14:creationId xmlns:p14="http://schemas.microsoft.com/office/powerpoint/2010/main" val="2888428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Diseguaglianze crescenti</a:t>
            </a:r>
          </a:p>
        </p:txBody>
      </p:sp>
      <p:pic>
        <p:nvPicPr>
          <p:cNvPr id="6" name="Immagine 5"/>
          <p:cNvPicPr>
            <a:picLocks noChangeAspect="1"/>
          </p:cNvPicPr>
          <p:nvPr/>
        </p:nvPicPr>
        <p:blipFill>
          <a:blip r:embed="rId2"/>
          <a:stretch>
            <a:fillRect/>
          </a:stretch>
        </p:blipFill>
        <p:spPr>
          <a:xfrm>
            <a:off x="2559211" y="1656697"/>
            <a:ext cx="6159651" cy="4744103"/>
          </a:xfrm>
          <a:prstGeom prst="rect">
            <a:avLst/>
          </a:prstGeom>
        </p:spPr>
      </p:pic>
      <p:sp>
        <p:nvSpPr>
          <p:cNvPr id="2" name="Segnaposto numero diapositiva 1"/>
          <p:cNvSpPr>
            <a:spLocks noGrp="1"/>
          </p:cNvSpPr>
          <p:nvPr>
            <p:ph type="sldNum" sz="quarter" idx="12"/>
          </p:nvPr>
        </p:nvSpPr>
        <p:spPr/>
        <p:txBody>
          <a:bodyPr/>
          <a:lstStyle/>
          <a:p>
            <a:fld id="{FE71A6F8-7FB0-4213-AFEC-0D71FB9D20E4}" type="slidenum">
              <a:rPr lang="en-GB" smtClean="0"/>
              <a:t>19</a:t>
            </a:fld>
            <a:endParaRPr lang="en-GB"/>
          </a:p>
        </p:txBody>
      </p:sp>
    </p:spTree>
    <p:extLst>
      <p:ext uri="{BB962C8B-B14F-4D97-AF65-F5344CB8AC3E}">
        <p14:creationId xmlns:p14="http://schemas.microsoft.com/office/powerpoint/2010/main" val="298413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89643" y="1801458"/>
            <a:ext cx="5970037" cy="4546844"/>
          </a:xfrm>
          <a:prstGeom prst="rect">
            <a:avLst/>
          </a:prstGeom>
        </p:spPr>
      </p:pic>
      <p:sp>
        <p:nvSpPr>
          <p:cNvPr id="5" name="Titolo 4"/>
          <p:cNvSpPr>
            <a:spLocks noGrp="1"/>
          </p:cNvSpPr>
          <p:nvPr>
            <p:ph type="title"/>
          </p:nvPr>
        </p:nvSpPr>
        <p:spPr/>
        <p:txBody>
          <a:bodyPr/>
          <a:lstStyle/>
          <a:p>
            <a:r>
              <a:rPr lang="it-IT" dirty="0"/>
              <a:t>Un tema attuale…</a:t>
            </a:r>
          </a:p>
        </p:txBody>
      </p:sp>
      <p:sp>
        <p:nvSpPr>
          <p:cNvPr id="2" name="Segnaposto numero diapositiva 1"/>
          <p:cNvSpPr>
            <a:spLocks noGrp="1"/>
          </p:cNvSpPr>
          <p:nvPr>
            <p:ph type="sldNum" sz="quarter" idx="12"/>
          </p:nvPr>
        </p:nvSpPr>
        <p:spPr/>
        <p:txBody>
          <a:bodyPr/>
          <a:lstStyle/>
          <a:p>
            <a:fld id="{FE71A6F8-7FB0-4213-AFEC-0D71FB9D20E4}" type="slidenum">
              <a:rPr lang="en-GB" smtClean="0"/>
              <a:t>2</a:t>
            </a:fld>
            <a:endParaRPr lang="en-GB"/>
          </a:p>
        </p:txBody>
      </p:sp>
    </p:spTree>
    <p:extLst>
      <p:ext uri="{BB962C8B-B14F-4D97-AF65-F5344CB8AC3E}">
        <p14:creationId xmlns:p14="http://schemas.microsoft.com/office/powerpoint/2010/main" val="287594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Una possibile classificazione dei lavori (</a:t>
            </a:r>
            <a:r>
              <a:rPr lang="it-IT" dirty="0" err="1"/>
              <a:t>Autor&amp;Dorn</a:t>
            </a:r>
            <a:r>
              <a:rPr lang="it-IT" dirty="0"/>
              <a:t>, 2003)</a:t>
            </a:r>
            <a:endParaRPr lang="en-GB" dirty="0"/>
          </a:p>
        </p:txBody>
      </p:sp>
      <p:graphicFrame>
        <p:nvGraphicFramePr>
          <p:cNvPr id="3" name="Tabella 2"/>
          <p:cNvGraphicFramePr>
            <a:graphicFrameLocks noGrp="1"/>
          </p:cNvGraphicFramePr>
          <p:nvPr>
            <p:extLst>
              <p:ext uri="{D42A27DB-BD31-4B8C-83A1-F6EECF244321}">
                <p14:modId xmlns:p14="http://schemas.microsoft.com/office/powerpoint/2010/main" val="3011096682"/>
              </p:ext>
            </p:extLst>
          </p:nvPr>
        </p:nvGraphicFramePr>
        <p:xfrm>
          <a:off x="1914434" y="2860765"/>
          <a:ext cx="8127999" cy="2795451"/>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74323293"/>
                    </a:ext>
                  </a:extLst>
                </a:gridCol>
                <a:gridCol w="2709333">
                  <a:extLst>
                    <a:ext uri="{9D8B030D-6E8A-4147-A177-3AD203B41FA5}">
                      <a16:colId xmlns:a16="http://schemas.microsoft.com/office/drawing/2014/main" val="2095769663"/>
                    </a:ext>
                  </a:extLst>
                </a:gridCol>
                <a:gridCol w="2709333">
                  <a:extLst>
                    <a:ext uri="{9D8B030D-6E8A-4147-A177-3AD203B41FA5}">
                      <a16:colId xmlns:a16="http://schemas.microsoft.com/office/drawing/2014/main" val="618786444"/>
                    </a:ext>
                  </a:extLst>
                </a:gridCol>
              </a:tblGrid>
              <a:tr h="931817">
                <a:tc>
                  <a:txBody>
                    <a:bodyPr/>
                    <a:lstStyle/>
                    <a:p>
                      <a:endParaRPr lang="en-GB" dirty="0"/>
                    </a:p>
                  </a:txBody>
                  <a:tcPr/>
                </a:tc>
                <a:tc>
                  <a:txBody>
                    <a:bodyPr/>
                    <a:lstStyle/>
                    <a:p>
                      <a:r>
                        <a:rPr lang="it-IT" dirty="0"/>
                        <a:t>COMPITI</a:t>
                      </a:r>
                      <a:r>
                        <a:rPr lang="it-IT" baseline="0" dirty="0"/>
                        <a:t> DI </a:t>
                      </a:r>
                      <a:r>
                        <a:rPr lang="it-IT" dirty="0"/>
                        <a:t>ROUTINE</a:t>
                      </a:r>
                      <a:endParaRPr lang="en-GB" dirty="0"/>
                    </a:p>
                  </a:txBody>
                  <a:tcPr anchor="ctr"/>
                </a:tc>
                <a:tc>
                  <a:txBody>
                    <a:bodyPr/>
                    <a:lstStyle/>
                    <a:p>
                      <a:r>
                        <a:rPr lang="it-IT" dirty="0"/>
                        <a:t>COMPITI</a:t>
                      </a:r>
                      <a:r>
                        <a:rPr lang="it-IT" baseline="0" dirty="0"/>
                        <a:t> NON ROUTINE</a:t>
                      </a:r>
                      <a:endParaRPr lang="en-GB" dirty="0"/>
                    </a:p>
                  </a:txBody>
                  <a:tcPr anchor="ctr"/>
                </a:tc>
                <a:extLst>
                  <a:ext uri="{0D108BD9-81ED-4DB2-BD59-A6C34878D82A}">
                    <a16:rowId xmlns:a16="http://schemas.microsoft.com/office/drawing/2014/main" val="3493471677"/>
                  </a:ext>
                </a:extLst>
              </a:tr>
              <a:tr h="931817">
                <a:tc>
                  <a:txBody>
                    <a:bodyPr/>
                    <a:lstStyle/>
                    <a:p>
                      <a:r>
                        <a:rPr lang="it-IT" dirty="0"/>
                        <a:t>LAVORI</a:t>
                      </a:r>
                      <a:r>
                        <a:rPr lang="it-IT" baseline="0" dirty="0"/>
                        <a:t> MANUALI</a:t>
                      </a:r>
                      <a:endParaRPr lang="en-GB" dirty="0"/>
                    </a:p>
                  </a:txBody>
                  <a:tcPr anchor="ctr"/>
                </a:tc>
                <a:tc>
                  <a:txBody>
                    <a:bodyPr/>
                    <a:lstStyle/>
                    <a:p>
                      <a:r>
                        <a:rPr lang="it-IT" dirty="0"/>
                        <a:t>ALTA SOSTITUIBILITA’</a:t>
                      </a:r>
                      <a:endParaRPr lang="en-GB" dirty="0"/>
                    </a:p>
                  </a:txBody>
                  <a:tcPr anchor="ctr"/>
                </a:tc>
                <a:tc>
                  <a:txBody>
                    <a:bodyPr/>
                    <a:lstStyle/>
                    <a:p>
                      <a:r>
                        <a:rPr lang="it-IT" dirty="0"/>
                        <a:t>BASSA</a:t>
                      </a:r>
                      <a:r>
                        <a:rPr lang="it-IT" baseline="0" dirty="0"/>
                        <a:t> SOSTITUIBILITA’</a:t>
                      </a:r>
                      <a:endParaRPr lang="en-GB" dirty="0"/>
                    </a:p>
                  </a:txBody>
                  <a:tcPr anchor="ctr"/>
                </a:tc>
                <a:extLst>
                  <a:ext uri="{0D108BD9-81ED-4DB2-BD59-A6C34878D82A}">
                    <a16:rowId xmlns:a16="http://schemas.microsoft.com/office/drawing/2014/main" val="2001354701"/>
                  </a:ext>
                </a:extLst>
              </a:tr>
              <a:tr h="931817">
                <a:tc>
                  <a:txBody>
                    <a:bodyPr/>
                    <a:lstStyle/>
                    <a:p>
                      <a:r>
                        <a:rPr lang="it-IT" dirty="0"/>
                        <a:t>LAVORI COGNITIVI</a:t>
                      </a:r>
                      <a:endParaRPr lang="en-GB" dirty="0"/>
                    </a:p>
                  </a:txBody>
                  <a:tcPr anchor="ctr"/>
                </a:tc>
                <a:tc>
                  <a:txBody>
                    <a:bodyPr/>
                    <a:lstStyle/>
                    <a:p>
                      <a:r>
                        <a:rPr lang="it-IT" dirty="0"/>
                        <a:t>ALTA SOSTITUIBILITA’</a:t>
                      </a:r>
                      <a:endParaRPr lang="en-GB" dirty="0"/>
                    </a:p>
                  </a:txBody>
                  <a:tcPr anchor="ctr"/>
                </a:tc>
                <a:tc>
                  <a:txBody>
                    <a:bodyPr/>
                    <a:lstStyle/>
                    <a:p>
                      <a:r>
                        <a:rPr lang="it-IT" dirty="0"/>
                        <a:t>COMPLEMENTARITA’</a:t>
                      </a:r>
                      <a:endParaRPr lang="en-GB" dirty="0"/>
                    </a:p>
                  </a:txBody>
                  <a:tcPr anchor="ctr"/>
                </a:tc>
                <a:extLst>
                  <a:ext uri="{0D108BD9-81ED-4DB2-BD59-A6C34878D82A}">
                    <a16:rowId xmlns:a16="http://schemas.microsoft.com/office/drawing/2014/main" val="414611710"/>
                  </a:ext>
                </a:extLst>
              </a:tr>
            </a:tbl>
          </a:graphicData>
        </a:graphic>
      </p:graphicFrame>
      <p:sp>
        <p:nvSpPr>
          <p:cNvPr id="4" name="Segnaposto numero diapositiva 3"/>
          <p:cNvSpPr>
            <a:spLocks noGrp="1"/>
          </p:cNvSpPr>
          <p:nvPr>
            <p:ph type="sldNum" sz="quarter" idx="12"/>
          </p:nvPr>
        </p:nvSpPr>
        <p:spPr/>
        <p:txBody>
          <a:bodyPr/>
          <a:lstStyle/>
          <a:p>
            <a:fld id="{FE71A6F8-7FB0-4213-AFEC-0D71FB9D20E4}" type="slidenum">
              <a:rPr lang="en-GB" smtClean="0"/>
              <a:t>20</a:t>
            </a:fld>
            <a:endParaRPr lang="en-GB"/>
          </a:p>
        </p:txBody>
      </p:sp>
    </p:spTree>
    <p:extLst>
      <p:ext uri="{BB962C8B-B14F-4D97-AF65-F5344CB8AC3E}">
        <p14:creationId xmlns:p14="http://schemas.microsoft.com/office/powerpoint/2010/main" val="118970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dirty="0"/>
              <a:t>I </a:t>
            </a:r>
            <a:r>
              <a:rPr lang="en-US" dirty="0" err="1"/>
              <a:t>compiti</a:t>
            </a:r>
            <a:r>
              <a:rPr lang="en-US" dirty="0"/>
              <a:t> non </a:t>
            </a:r>
            <a:r>
              <a:rPr lang="en-US" dirty="0" err="1"/>
              <a:t>facilmente</a:t>
            </a:r>
            <a:r>
              <a:rPr lang="en-US" dirty="0"/>
              <a:t> </a:t>
            </a:r>
            <a:r>
              <a:rPr lang="en-US" dirty="0" err="1"/>
              <a:t>sostituibili</a:t>
            </a:r>
            <a:endParaRPr lang="en-US" dirty="0"/>
          </a:p>
        </p:txBody>
      </p:sp>
      <p:sp>
        <p:nvSpPr>
          <p:cNvPr id="4" name="Segnaposto contenuto 3"/>
          <p:cNvSpPr>
            <a:spLocks noGrp="1"/>
          </p:cNvSpPr>
          <p:nvPr>
            <p:ph idx="1"/>
          </p:nvPr>
        </p:nvSpPr>
        <p:spPr/>
        <p:txBody>
          <a:bodyPr/>
          <a:lstStyle/>
          <a:p>
            <a:r>
              <a:rPr lang="it-IT" dirty="0"/>
              <a:t>A. ATTIVITA’ COGNITIVE (Il computer è complementare) </a:t>
            </a:r>
          </a:p>
          <a:p>
            <a:pPr lvl="1"/>
            <a:r>
              <a:rPr lang="it-IT" dirty="0"/>
              <a:t>Attività non di routine, legate a comunicazioni interattive e abilità manageriali; </a:t>
            </a:r>
          </a:p>
          <a:p>
            <a:pPr lvl="1"/>
            <a:r>
              <a:rPr lang="it-IT" dirty="0"/>
              <a:t>Attività non di routine, legate a ragionamento analitico; </a:t>
            </a:r>
          </a:p>
          <a:p>
            <a:pPr marL="128016" lvl="1" indent="0">
              <a:buNone/>
            </a:pPr>
            <a:r>
              <a:rPr lang="it-IT" sz="2200" dirty="0"/>
              <a:t>B. ATTIVITA’ MANUALI (Il computer non è in grado di sostituire il lavoro umano)</a:t>
            </a:r>
          </a:p>
          <a:p>
            <a:pPr lvl="1"/>
            <a:r>
              <a:rPr lang="it-IT" dirty="0"/>
              <a:t>Attività non di routine, basato sulla coordinazione occhio-mani-piedi</a:t>
            </a:r>
            <a:endParaRPr lang="en-US" dirty="0"/>
          </a:p>
        </p:txBody>
      </p:sp>
      <p:sp>
        <p:nvSpPr>
          <p:cNvPr id="2" name="Segnaposto numero diapositiva 1"/>
          <p:cNvSpPr>
            <a:spLocks noGrp="1"/>
          </p:cNvSpPr>
          <p:nvPr>
            <p:ph type="sldNum" sz="quarter" idx="12"/>
          </p:nvPr>
        </p:nvSpPr>
        <p:spPr/>
        <p:txBody>
          <a:bodyPr/>
          <a:lstStyle/>
          <a:p>
            <a:fld id="{FE71A6F8-7FB0-4213-AFEC-0D71FB9D20E4}" type="slidenum">
              <a:rPr lang="en-GB" smtClean="0"/>
              <a:t>21</a:t>
            </a:fld>
            <a:endParaRPr lang="en-GB"/>
          </a:p>
        </p:txBody>
      </p:sp>
    </p:spTree>
    <p:extLst>
      <p:ext uri="{BB962C8B-B14F-4D97-AF65-F5344CB8AC3E}">
        <p14:creationId xmlns:p14="http://schemas.microsoft.com/office/powerpoint/2010/main" val="2384508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 conclusione</a:t>
            </a:r>
          </a:p>
        </p:txBody>
      </p:sp>
      <p:sp>
        <p:nvSpPr>
          <p:cNvPr id="3" name="Segnaposto contenuto 2"/>
          <p:cNvSpPr>
            <a:spLocks noGrp="1"/>
          </p:cNvSpPr>
          <p:nvPr>
            <p:ph idx="1"/>
          </p:nvPr>
        </p:nvSpPr>
        <p:spPr/>
        <p:txBody>
          <a:bodyPr/>
          <a:lstStyle/>
          <a:p>
            <a:pPr marL="457200" indent="-457200">
              <a:buFont typeface="+mj-lt"/>
              <a:buAutoNum type="arabicPeriod"/>
            </a:pPr>
            <a:r>
              <a:rPr lang="it-IT" dirty="0"/>
              <a:t>La tecnologia può essere sostitutiva o complementare al lavoro. Fino ad ora nelle mansioni con maggior contenuto di abilità e competenze cognitive, la tecnologia è stata complementare al lavoro. Sarà sempre così? La dinamica a partire dagli anni 2000, e poi con la crisi, indica che vi è un rallentamento della domanda di lavoro ad alta qualificazione. E’ un fenomeno temporaneo o l’indicazione di un cambiamento del rapporto tra tecnologia e lavoro nelle mansioni ad alto contenuto cognitivo? </a:t>
            </a:r>
          </a:p>
          <a:p>
            <a:pPr marL="457200" indent="-457200">
              <a:buFont typeface="+mj-lt"/>
              <a:buAutoNum type="arabicPeriod"/>
            </a:pPr>
            <a:r>
              <a:rPr lang="it-IT" dirty="0"/>
              <a:t>Le mansioni manuali e che richiedono alta flessibilità (infermieri, cura della persona, pulizie…) sono ancora molto difficilmente sostituibili. Sarà sempre così?</a:t>
            </a:r>
          </a:p>
        </p:txBody>
      </p:sp>
      <p:sp>
        <p:nvSpPr>
          <p:cNvPr id="4" name="Segnaposto numero diapositiva 3"/>
          <p:cNvSpPr>
            <a:spLocks noGrp="1"/>
          </p:cNvSpPr>
          <p:nvPr>
            <p:ph type="sldNum" sz="quarter" idx="12"/>
          </p:nvPr>
        </p:nvSpPr>
        <p:spPr/>
        <p:txBody>
          <a:bodyPr/>
          <a:lstStyle/>
          <a:p>
            <a:fld id="{FE71A6F8-7FB0-4213-AFEC-0D71FB9D20E4}" type="slidenum">
              <a:rPr lang="en-GB" smtClean="0"/>
              <a:t>22</a:t>
            </a:fld>
            <a:endParaRPr lang="en-GB"/>
          </a:p>
        </p:txBody>
      </p:sp>
    </p:spTree>
    <p:extLst>
      <p:ext uri="{BB962C8B-B14F-4D97-AF65-F5344CB8AC3E}">
        <p14:creationId xmlns:p14="http://schemas.microsoft.com/office/powerpoint/2010/main" val="320182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Questa volta è diverso? L’intelligenza artificiale apre una nuova sfida?</a:t>
            </a:r>
            <a:endParaRPr lang="en-GB" dirty="0"/>
          </a:p>
        </p:txBody>
      </p:sp>
      <p:sp>
        <p:nvSpPr>
          <p:cNvPr id="3" name="Segnaposto contenuto 2"/>
          <p:cNvSpPr>
            <a:spLocks noGrp="1"/>
          </p:cNvSpPr>
          <p:nvPr>
            <p:ph idx="1"/>
          </p:nvPr>
        </p:nvSpPr>
        <p:spPr/>
        <p:txBody>
          <a:bodyPr/>
          <a:lstStyle/>
          <a:p>
            <a:r>
              <a:rPr lang="it-IT" dirty="0"/>
              <a:t>Storicamente gli effetti di compensazione hanno prevalso. Ma sarà ancora così? Siamo di fronte a una nuova rivoluzione?</a:t>
            </a:r>
          </a:p>
          <a:p>
            <a:r>
              <a:rPr lang="it-IT" dirty="0"/>
              <a:t>La ragione per cui il lavoro umano ha prevalso, è legato alla sua capacità di acquisire nuove abilità per mezzo dell’istruzione. Ma a mano a mano che il computer entra maggiormente in domini cognitivi, diventa più difficile per il lavoro umano sostituire le abilità sottoposte alla concorrenza del computer con nuove abilità:</a:t>
            </a:r>
          </a:p>
          <a:p>
            <a:pPr lvl="1"/>
            <a:r>
              <a:rPr lang="it-IT" sz="2000" dirty="0"/>
              <a:t>Basterà l’istruzione a vincere la gara con il computer?</a:t>
            </a:r>
          </a:p>
          <a:p>
            <a:pPr lvl="1"/>
            <a:r>
              <a:rPr lang="it-IT" sz="2000" dirty="0"/>
              <a:t>Dovremo adattarci a una crescente «disoccupazione tecnologica» e a un tasso «disoccupazione naturale» più alto?</a:t>
            </a:r>
          </a:p>
          <a:p>
            <a:pPr lvl="1"/>
            <a:r>
              <a:rPr lang="it-IT" sz="2000" dirty="0"/>
              <a:t>E se è così, come dovrà organizzarsi la società «post-industriale»?</a:t>
            </a:r>
            <a:endParaRPr lang="en-GB" sz="2000" dirty="0"/>
          </a:p>
        </p:txBody>
      </p:sp>
      <p:sp>
        <p:nvSpPr>
          <p:cNvPr id="4" name="Segnaposto numero diapositiva 3"/>
          <p:cNvSpPr>
            <a:spLocks noGrp="1"/>
          </p:cNvSpPr>
          <p:nvPr>
            <p:ph type="sldNum" sz="quarter" idx="12"/>
          </p:nvPr>
        </p:nvSpPr>
        <p:spPr/>
        <p:txBody>
          <a:bodyPr/>
          <a:lstStyle/>
          <a:p>
            <a:fld id="{FE71A6F8-7FB0-4213-AFEC-0D71FB9D20E4}" type="slidenum">
              <a:rPr lang="en-GB" smtClean="0"/>
              <a:t>23</a:t>
            </a:fld>
            <a:endParaRPr lang="en-GB"/>
          </a:p>
        </p:txBody>
      </p:sp>
    </p:spTree>
    <p:extLst>
      <p:ext uri="{BB962C8B-B14F-4D97-AF65-F5344CB8AC3E}">
        <p14:creationId xmlns:p14="http://schemas.microsoft.com/office/powerpoint/2010/main" val="311429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691053" y="2084832"/>
            <a:ext cx="6047345" cy="4593351"/>
          </a:xfrm>
          <a:prstGeom prst="rect">
            <a:avLst/>
          </a:prstGeom>
        </p:spPr>
      </p:pic>
      <p:sp>
        <p:nvSpPr>
          <p:cNvPr id="3" name="Titolo 2"/>
          <p:cNvSpPr>
            <a:spLocks noGrp="1"/>
          </p:cNvSpPr>
          <p:nvPr>
            <p:ph type="title"/>
          </p:nvPr>
        </p:nvSpPr>
        <p:spPr/>
        <p:txBody>
          <a:bodyPr/>
          <a:lstStyle/>
          <a:p>
            <a:r>
              <a:rPr lang="it-IT" dirty="0"/>
              <a:t>Lo spostamento della domanda di lavoro per </a:t>
            </a:r>
            <a:r>
              <a:rPr lang="it-IT" dirty="0" err="1"/>
              <a:t>abilita’</a:t>
            </a:r>
            <a:endParaRPr lang="en-GB" dirty="0"/>
          </a:p>
        </p:txBody>
      </p:sp>
      <p:sp>
        <p:nvSpPr>
          <p:cNvPr id="4" name="Segnaposto numero diapositiva 3"/>
          <p:cNvSpPr>
            <a:spLocks noGrp="1"/>
          </p:cNvSpPr>
          <p:nvPr>
            <p:ph type="sldNum" sz="quarter" idx="12"/>
          </p:nvPr>
        </p:nvSpPr>
        <p:spPr/>
        <p:txBody>
          <a:bodyPr/>
          <a:lstStyle/>
          <a:p>
            <a:fld id="{FE71A6F8-7FB0-4213-AFEC-0D71FB9D20E4}" type="slidenum">
              <a:rPr lang="en-GB" smtClean="0"/>
              <a:t>24</a:t>
            </a:fld>
            <a:endParaRPr lang="en-GB"/>
          </a:p>
        </p:txBody>
      </p:sp>
    </p:spTree>
    <p:extLst>
      <p:ext uri="{BB962C8B-B14F-4D97-AF65-F5344CB8AC3E}">
        <p14:creationId xmlns:p14="http://schemas.microsoft.com/office/powerpoint/2010/main" val="3815552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a:t>Studio di dettaglio delle </a:t>
            </a:r>
            <a:r>
              <a:rPr lang="it-IT" dirty="0" err="1"/>
              <a:t>attivita’</a:t>
            </a:r>
            <a:r>
              <a:rPr lang="it-IT" dirty="0"/>
              <a:t> lavorative influenzate dall’economia digitale (</a:t>
            </a:r>
            <a:r>
              <a:rPr lang="it-IT" dirty="0" err="1"/>
              <a:t>Frey&amp;osborne</a:t>
            </a:r>
            <a:r>
              <a:rPr lang="it-IT" dirty="0"/>
              <a:t>, 2017)</a:t>
            </a:r>
            <a:endParaRPr lang="en-GB" dirty="0"/>
          </a:p>
        </p:txBody>
      </p:sp>
      <p:sp>
        <p:nvSpPr>
          <p:cNvPr id="4" name="Segnaposto contenuto 3"/>
          <p:cNvSpPr>
            <a:spLocks noGrp="1"/>
          </p:cNvSpPr>
          <p:nvPr>
            <p:ph idx="1"/>
          </p:nvPr>
        </p:nvSpPr>
        <p:spPr>
          <a:xfrm>
            <a:off x="796834" y="2286000"/>
            <a:ext cx="9947367" cy="4023360"/>
          </a:xfrm>
        </p:spPr>
        <p:txBody>
          <a:bodyPr/>
          <a:lstStyle/>
          <a:p>
            <a:pPr marL="0" indent="0">
              <a:buNone/>
            </a:pPr>
            <a:r>
              <a:rPr lang="it-IT" dirty="0"/>
              <a:t>Studiano l’impatto della digitalizzazione (in particolare Machine Learning e Mobile </a:t>
            </a:r>
            <a:r>
              <a:rPr lang="it-IT" dirty="0" err="1"/>
              <a:t>Robots</a:t>
            </a:r>
            <a:r>
              <a:rPr lang="it-IT" dirty="0"/>
              <a:t>) su 702 occupazioni</a:t>
            </a:r>
          </a:p>
          <a:p>
            <a:pPr marL="0" indent="0">
              <a:buNone/>
            </a:pPr>
            <a:r>
              <a:rPr lang="it-IT" dirty="0"/>
              <a:t>Tre colli di bottiglia alla computerizzazione:</a:t>
            </a:r>
          </a:p>
          <a:p>
            <a:pPr marL="457200" indent="-457200">
              <a:buFont typeface="+mj-lt"/>
              <a:buAutoNum type="arabicPeriod"/>
            </a:pPr>
            <a:r>
              <a:rPr lang="it-IT" dirty="0"/>
              <a:t>Percezione e manipolazione</a:t>
            </a:r>
          </a:p>
          <a:p>
            <a:pPr marL="457200" indent="-457200">
              <a:buFont typeface="+mj-lt"/>
              <a:buAutoNum type="arabicPeriod"/>
            </a:pPr>
            <a:r>
              <a:rPr lang="it-IT" dirty="0"/>
              <a:t>Intelligenza creativa</a:t>
            </a:r>
          </a:p>
          <a:p>
            <a:pPr marL="457200" indent="-457200">
              <a:buFont typeface="+mj-lt"/>
              <a:buAutoNum type="arabicPeriod"/>
            </a:pPr>
            <a:r>
              <a:rPr lang="it-IT" dirty="0"/>
              <a:t>Intelligenza sociale</a:t>
            </a:r>
          </a:p>
        </p:txBody>
      </p:sp>
      <p:sp>
        <p:nvSpPr>
          <p:cNvPr id="2" name="Segnaposto numero diapositiva 1"/>
          <p:cNvSpPr>
            <a:spLocks noGrp="1"/>
          </p:cNvSpPr>
          <p:nvPr>
            <p:ph type="sldNum" sz="quarter" idx="12"/>
          </p:nvPr>
        </p:nvSpPr>
        <p:spPr/>
        <p:txBody>
          <a:bodyPr/>
          <a:lstStyle/>
          <a:p>
            <a:fld id="{FE71A6F8-7FB0-4213-AFEC-0D71FB9D20E4}" type="slidenum">
              <a:rPr lang="en-GB" smtClean="0"/>
              <a:t>25</a:t>
            </a:fld>
            <a:endParaRPr lang="en-GB"/>
          </a:p>
        </p:txBody>
      </p:sp>
    </p:spTree>
    <p:extLst>
      <p:ext uri="{BB962C8B-B14F-4D97-AF65-F5344CB8AC3E}">
        <p14:creationId xmlns:p14="http://schemas.microsoft.com/office/powerpoint/2010/main" val="2204091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738290" y="836023"/>
            <a:ext cx="7941287" cy="5786846"/>
          </a:xfrm>
          <a:prstGeom prst="rect">
            <a:avLst/>
          </a:prstGeom>
        </p:spPr>
      </p:pic>
      <p:sp>
        <p:nvSpPr>
          <p:cNvPr id="2" name="Segnaposto numero diapositiva 1"/>
          <p:cNvSpPr>
            <a:spLocks noGrp="1"/>
          </p:cNvSpPr>
          <p:nvPr>
            <p:ph type="sldNum" sz="quarter" idx="12"/>
          </p:nvPr>
        </p:nvSpPr>
        <p:spPr/>
        <p:txBody>
          <a:bodyPr/>
          <a:lstStyle/>
          <a:p>
            <a:fld id="{FE71A6F8-7FB0-4213-AFEC-0D71FB9D20E4}" type="slidenum">
              <a:rPr lang="en-GB" smtClean="0"/>
              <a:t>26</a:t>
            </a:fld>
            <a:endParaRPr lang="en-GB"/>
          </a:p>
        </p:txBody>
      </p:sp>
    </p:spTree>
    <p:extLst>
      <p:ext uri="{BB962C8B-B14F-4D97-AF65-F5344CB8AC3E}">
        <p14:creationId xmlns:p14="http://schemas.microsoft.com/office/powerpoint/2010/main" val="156824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Alcuni risultati </a:t>
            </a:r>
            <a:endParaRPr lang="en-GB" dirty="0"/>
          </a:p>
        </p:txBody>
      </p:sp>
      <p:sp>
        <p:nvSpPr>
          <p:cNvPr id="3" name="Segnaposto contenuto 2"/>
          <p:cNvSpPr>
            <a:spLocks noGrp="1"/>
          </p:cNvSpPr>
          <p:nvPr>
            <p:ph idx="1"/>
          </p:nvPr>
        </p:nvSpPr>
        <p:spPr/>
        <p:txBody>
          <a:bodyPr/>
          <a:lstStyle/>
          <a:p>
            <a:pPr>
              <a:buFont typeface="Wingdings" panose="05000000000000000000" pitchFamily="2" charset="2"/>
              <a:buChar char="§"/>
            </a:pPr>
            <a:r>
              <a:rPr lang="it-IT" dirty="0"/>
              <a:t> Il 47% delle occupazioni subirà un forte impatto dalla computerizzazione</a:t>
            </a:r>
          </a:p>
          <a:p>
            <a:pPr>
              <a:buFont typeface="Wingdings" panose="05000000000000000000" pitchFamily="2" charset="2"/>
              <a:buChar char="§"/>
            </a:pPr>
            <a:r>
              <a:rPr lang="it-IT" dirty="0"/>
              <a:t> Le occupazioni maggiormente influenzate saranno quelle legate ai trasporti, alla logistica, al lavoro amministrativo negli uffici e alla produzione</a:t>
            </a:r>
          </a:p>
          <a:p>
            <a:pPr>
              <a:buFont typeface="Wingdings" panose="05000000000000000000" pitchFamily="2" charset="2"/>
              <a:buChar char="§"/>
            </a:pPr>
            <a:r>
              <a:rPr lang="it-IT" dirty="0"/>
              <a:t> I lavori che hanno a che fare con compiti </a:t>
            </a:r>
            <a:r>
              <a:rPr lang="it-IT" dirty="0" err="1"/>
              <a:t>generalistici</a:t>
            </a:r>
            <a:r>
              <a:rPr lang="it-IT" dirty="0"/>
              <a:t> che richiedono intelligenza sociale (come occupazioni nel management, finanza, ingegneria e scienza) come pure i lavori creativi, saranno relativamente al riparo </a:t>
            </a:r>
          </a:p>
          <a:p>
            <a:pPr>
              <a:buFont typeface="Wingdings" panose="05000000000000000000" pitchFamily="2" charset="2"/>
              <a:buChar char="§"/>
            </a:pPr>
            <a:r>
              <a:rPr lang="it-IT" dirty="0"/>
              <a:t> Lo svuotamento delle mansioni intermedie probabilmente ha esaurito il suo effetto e ha raggiunto un plateau</a:t>
            </a:r>
          </a:p>
          <a:p>
            <a:pPr>
              <a:buFont typeface="Wingdings" panose="05000000000000000000" pitchFamily="2" charset="2"/>
              <a:buChar char="§"/>
            </a:pPr>
            <a:r>
              <a:rPr lang="it-IT" dirty="0"/>
              <a:t>Esiste una relazione negativa tra probabilità di computerizzazione e salario e istruzione</a:t>
            </a:r>
            <a:endParaRPr lang="en-GB" dirty="0"/>
          </a:p>
        </p:txBody>
      </p:sp>
      <p:sp>
        <p:nvSpPr>
          <p:cNvPr id="4" name="Segnaposto numero diapositiva 3"/>
          <p:cNvSpPr>
            <a:spLocks noGrp="1"/>
          </p:cNvSpPr>
          <p:nvPr>
            <p:ph type="sldNum" sz="quarter" idx="12"/>
          </p:nvPr>
        </p:nvSpPr>
        <p:spPr/>
        <p:txBody>
          <a:bodyPr/>
          <a:lstStyle/>
          <a:p>
            <a:fld id="{FE71A6F8-7FB0-4213-AFEC-0D71FB9D20E4}" type="slidenum">
              <a:rPr lang="en-GB" smtClean="0"/>
              <a:t>27</a:t>
            </a:fld>
            <a:endParaRPr lang="en-GB"/>
          </a:p>
        </p:txBody>
      </p:sp>
    </p:spTree>
    <p:extLst>
      <p:ext uri="{BB962C8B-B14F-4D97-AF65-F5344CB8AC3E}">
        <p14:creationId xmlns:p14="http://schemas.microsoft.com/office/powerpoint/2010/main" val="3908075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Alcuni suggerimenti per affrontare la concorrenza dei «</a:t>
            </a:r>
            <a:r>
              <a:rPr lang="it-IT" dirty="0" err="1"/>
              <a:t>globots</a:t>
            </a:r>
            <a:r>
              <a:rPr lang="it-IT" dirty="0"/>
              <a:t>»</a:t>
            </a:r>
          </a:p>
        </p:txBody>
      </p:sp>
      <p:sp>
        <p:nvSpPr>
          <p:cNvPr id="3" name="Segnaposto contenuto 2"/>
          <p:cNvSpPr>
            <a:spLocks noGrp="1"/>
          </p:cNvSpPr>
          <p:nvPr>
            <p:ph idx="1"/>
          </p:nvPr>
        </p:nvSpPr>
        <p:spPr/>
        <p:txBody>
          <a:bodyPr/>
          <a:lstStyle/>
          <a:p>
            <a:r>
              <a:rPr lang="it-IT" dirty="0"/>
              <a:t>1. Le vecchie regole non funzionano: proteggersi (come nel caso della globalizzazione) acquisendo nuove </a:t>
            </a:r>
            <a:r>
              <a:rPr lang="it-IT" dirty="0" err="1"/>
              <a:t>skill</a:t>
            </a:r>
            <a:r>
              <a:rPr lang="it-IT" dirty="0"/>
              <a:t> non funziona: "</a:t>
            </a:r>
            <a:r>
              <a:rPr lang="it-IT" dirty="0" err="1"/>
              <a:t>globots</a:t>
            </a:r>
            <a:r>
              <a:rPr lang="it-IT" dirty="0"/>
              <a:t> </a:t>
            </a:r>
            <a:r>
              <a:rPr lang="it-IT" dirty="0" err="1"/>
              <a:t>have</a:t>
            </a:r>
            <a:r>
              <a:rPr lang="it-IT" dirty="0"/>
              <a:t> </a:t>
            </a:r>
            <a:r>
              <a:rPr lang="it-IT" dirty="0" err="1"/>
              <a:t>lot</a:t>
            </a:r>
            <a:r>
              <a:rPr lang="it-IT" dirty="0"/>
              <a:t> of </a:t>
            </a:r>
            <a:r>
              <a:rPr lang="it-IT" dirty="0" err="1"/>
              <a:t>skills</a:t>
            </a:r>
            <a:r>
              <a:rPr lang="it-IT" dirty="0"/>
              <a:t>";</a:t>
            </a:r>
          </a:p>
          <a:p>
            <a:r>
              <a:rPr lang="it-IT" dirty="0"/>
              <a:t>2. Non mettersi in concorrenza con i </a:t>
            </a:r>
            <a:r>
              <a:rPr lang="it-IT" dirty="0" err="1"/>
              <a:t>globots</a:t>
            </a:r>
            <a:r>
              <a:rPr lang="it-IT" dirty="0"/>
              <a:t>: spostarsi da skill basati su pattern recognition, verso task che richiedono "</a:t>
            </a:r>
            <a:r>
              <a:rPr lang="it-IT" dirty="0" err="1"/>
              <a:t>frequent</a:t>
            </a:r>
            <a:r>
              <a:rPr lang="it-IT" dirty="0"/>
              <a:t>, in-</a:t>
            </a:r>
            <a:r>
              <a:rPr lang="it-IT" dirty="0" err="1"/>
              <a:t>person</a:t>
            </a:r>
            <a:r>
              <a:rPr lang="it-IT" dirty="0"/>
              <a:t> contact, </a:t>
            </a:r>
            <a:r>
              <a:rPr lang="it-IT" dirty="0" err="1"/>
              <a:t>which</a:t>
            </a:r>
            <a:r>
              <a:rPr lang="it-IT" dirty="0"/>
              <a:t> </a:t>
            </a:r>
            <a:r>
              <a:rPr lang="it-IT" dirty="0" err="1"/>
              <a:t>globots</a:t>
            </a:r>
            <a:r>
              <a:rPr lang="it-IT" dirty="0"/>
              <a:t> </a:t>
            </a:r>
            <a:r>
              <a:rPr lang="it-IT" dirty="0" err="1"/>
              <a:t>can't</a:t>
            </a:r>
            <a:r>
              <a:rPr lang="it-IT" dirty="0"/>
              <a:t> copy";</a:t>
            </a:r>
          </a:p>
          <a:p>
            <a:r>
              <a:rPr lang="it-IT" dirty="0"/>
              <a:t>3. Le caratteristiche dell’uomo devono essere viste come un punto di partenza, non come un handicap: "</a:t>
            </a:r>
            <a:r>
              <a:rPr lang="it-IT" dirty="0" err="1"/>
              <a:t>we</a:t>
            </a:r>
            <a:r>
              <a:rPr lang="it-IT" dirty="0"/>
              <a:t> </a:t>
            </a:r>
            <a:r>
              <a:rPr lang="it-IT" dirty="0" err="1"/>
              <a:t>should</a:t>
            </a:r>
            <a:r>
              <a:rPr lang="it-IT" dirty="0"/>
              <a:t> be </a:t>
            </a:r>
            <a:r>
              <a:rPr lang="it-IT" dirty="0" err="1"/>
              <a:t>able</a:t>
            </a:r>
            <a:r>
              <a:rPr lang="it-IT" dirty="0"/>
              <a:t> to use </a:t>
            </a:r>
            <a:r>
              <a:rPr lang="it-IT" dirty="0" err="1"/>
              <a:t>globotics</a:t>
            </a:r>
            <a:r>
              <a:rPr lang="it-IT" dirty="0"/>
              <a:t>' fast-</a:t>
            </a:r>
            <a:r>
              <a:rPr lang="it-IT" dirty="0" err="1"/>
              <a:t>learning</a:t>
            </a:r>
            <a:r>
              <a:rPr lang="it-IT" dirty="0"/>
              <a:t> and time-</a:t>
            </a:r>
            <a:r>
              <a:rPr lang="it-IT" dirty="0" err="1"/>
              <a:t>saving</a:t>
            </a:r>
            <a:r>
              <a:rPr lang="it-IT" dirty="0"/>
              <a:t> </a:t>
            </a:r>
            <a:r>
              <a:rPr lang="it-IT" dirty="0" err="1"/>
              <a:t>features</a:t>
            </a:r>
            <a:r>
              <a:rPr lang="it-IT" dirty="0"/>
              <a:t> to </a:t>
            </a:r>
            <a:r>
              <a:rPr lang="it-IT" dirty="0" err="1"/>
              <a:t>make</a:t>
            </a:r>
            <a:r>
              <a:rPr lang="it-IT" dirty="0"/>
              <a:t> </a:t>
            </a:r>
            <a:r>
              <a:rPr lang="it-IT" dirty="0" err="1"/>
              <a:t>ourselves</a:t>
            </a:r>
            <a:r>
              <a:rPr lang="it-IT" dirty="0"/>
              <a:t> and </a:t>
            </a:r>
            <a:r>
              <a:rPr lang="it-IT" dirty="0" err="1"/>
              <a:t>our</a:t>
            </a:r>
            <a:r>
              <a:rPr lang="it-IT" dirty="0"/>
              <a:t> companies more </a:t>
            </a:r>
            <a:r>
              <a:rPr lang="it-IT" dirty="0" err="1"/>
              <a:t>productive</a:t>
            </a:r>
            <a:r>
              <a:rPr lang="it-IT" dirty="0"/>
              <a:t>, and more responsive to competitive </a:t>
            </a:r>
            <a:r>
              <a:rPr lang="it-IT" dirty="0" err="1"/>
              <a:t>opportunities</a:t>
            </a:r>
            <a:r>
              <a:rPr lang="it-IT" dirty="0"/>
              <a:t> and </a:t>
            </a:r>
            <a:r>
              <a:rPr lang="it-IT" dirty="0" err="1"/>
              <a:t>callenges</a:t>
            </a:r>
            <a:r>
              <a:rPr lang="it-IT" dirty="0"/>
              <a:t>". </a:t>
            </a:r>
          </a:p>
          <a:p>
            <a:r>
              <a:rPr lang="it-IT" dirty="0"/>
              <a:t>R. Baldwin in </a:t>
            </a:r>
            <a:r>
              <a:rPr lang="pl-PL" dirty="0"/>
              <a:t>Vox CEPR Policy Portal, https://voxeu.org/content/sense-and-nonsense-public-discussion-future-work</a:t>
            </a:r>
            <a:endParaRPr lang="it-IT" dirty="0"/>
          </a:p>
        </p:txBody>
      </p:sp>
      <p:sp>
        <p:nvSpPr>
          <p:cNvPr id="4" name="Segnaposto numero diapositiva 3"/>
          <p:cNvSpPr>
            <a:spLocks noGrp="1"/>
          </p:cNvSpPr>
          <p:nvPr>
            <p:ph type="sldNum" sz="quarter" idx="12"/>
          </p:nvPr>
        </p:nvSpPr>
        <p:spPr/>
        <p:txBody>
          <a:bodyPr/>
          <a:lstStyle/>
          <a:p>
            <a:fld id="{FE71A6F8-7FB0-4213-AFEC-0D71FB9D20E4}" type="slidenum">
              <a:rPr lang="en-GB" smtClean="0"/>
              <a:t>28</a:t>
            </a:fld>
            <a:endParaRPr lang="en-GB"/>
          </a:p>
        </p:txBody>
      </p:sp>
    </p:spTree>
    <p:extLst>
      <p:ext uri="{BB962C8B-B14F-4D97-AF65-F5344CB8AC3E}">
        <p14:creationId xmlns:p14="http://schemas.microsoft.com/office/powerpoint/2010/main" val="4090404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Altri</a:t>
            </a:r>
            <a:r>
              <a:rPr lang="en-GB" dirty="0"/>
              <a:t> </a:t>
            </a:r>
            <a:r>
              <a:rPr lang="en-GB" dirty="0" err="1"/>
              <a:t>problemi</a:t>
            </a:r>
            <a:endParaRPr lang="en-GB" dirty="0"/>
          </a:p>
        </p:txBody>
      </p:sp>
      <p:sp>
        <p:nvSpPr>
          <p:cNvPr id="3" name="Segnaposto contenuto 2"/>
          <p:cNvSpPr>
            <a:spLocks noGrp="1"/>
          </p:cNvSpPr>
          <p:nvPr>
            <p:ph idx="1"/>
          </p:nvPr>
        </p:nvSpPr>
        <p:spPr/>
        <p:txBody>
          <a:bodyPr>
            <a:normAutofit/>
          </a:bodyPr>
          <a:lstStyle/>
          <a:p>
            <a:pPr marL="0" indent="0">
              <a:buNone/>
            </a:pPr>
            <a:r>
              <a:rPr lang="it-IT" dirty="0"/>
              <a:t>Nasceranno nuove occupazioni? Ci saranno effetti di ricomposizione della manodopera e dinamiche di riallocazione? E le nuove occupazioni saranno in grado di sostituire il lavoro sostituito dal macchine capaci di apprendere e di sostituire abilità cognitive? </a:t>
            </a:r>
          </a:p>
          <a:p>
            <a:r>
              <a:rPr lang="it-IT" dirty="0" err="1"/>
              <a:t>Autor&amp;Salomons</a:t>
            </a:r>
            <a:r>
              <a:rPr lang="it-IT" dirty="0"/>
              <a:t>, 2018: la sostituzione tra capitale e lavoro non riduce la domanda aggregata perché allo stesso tempo induce quattro risposte che ne controbilanciano l’effetto: </a:t>
            </a:r>
          </a:p>
          <a:p>
            <a:pPr lvl="1"/>
            <a:r>
              <a:rPr lang="it-IT" sz="2000" dirty="0"/>
              <a:t>effetti di output interni all’industria </a:t>
            </a:r>
          </a:p>
          <a:p>
            <a:pPr lvl="1"/>
            <a:r>
              <a:rPr lang="it-IT" sz="2000" dirty="0"/>
              <a:t>effetti di input-output intersettoriali</a:t>
            </a:r>
          </a:p>
          <a:p>
            <a:pPr lvl="1"/>
            <a:r>
              <a:rPr lang="it-IT" sz="2000" dirty="0"/>
              <a:t>spostamento tra industrie </a:t>
            </a:r>
          </a:p>
          <a:p>
            <a:pPr lvl="1"/>
            <a:r>
              <a:rPr lang="it-IT" sz="2000" dirty="0"/>
              <a:t>effetti di domanda finale</a:t>
            </a:r>
          </a:p>
        </p:txBody>
      </p:sp>
      <p:sp>
        <p:nvSpPr>
          <p:cNvPr id="4" name="Segnaposto numero diapositiva 3"/>
          <p:cNvSpPr>
            <a:spLocks noGrp="1"/>
          </p:cNvSpPr>
          <p:nvPr>
            <p:ph type="sldNum" sz="quarter" idx="12"/>
          </p:nvPr>
        </p:nvSpPr>
        <p:spPr/>
        <p:txBody>
          <a:bodyPr/>
          <a:lstStyle/>
          <a:p>
            <a:fld id="{FE71A6F8-7FB0-4213-AFEC-0D71FB9D20E4}" type="slidenum">
              <a:rPr lang="en-GB" smtClean="0"/>
              <a:t>29</a:t>
            </a:fld>
            <a:endParaRPr lang="en-GB"/>
          </a:p>
        </p:txBody>
      </p:sp>
    </p:spTree>
    <p:extLst>
      <p:ext uri="{BB962C8B-B14F-4D97-AF65-F5344CB8AC3E}">
        <p14:creationId xmlns:p14="http://schemas.microsoft.com/office/powerpoint/2010/main" val="270756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 non nuovo</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690" y="2250831"/>
            <a:ext cx="3740247" cy="2244148"/>
          </a:xfrm>
          <a:prstGeom prst="rect">
            <a:avLst/>
          </a:prstGeom>
        </p:spPr>
      </p:pic>
      <p:sp>
        <p:nvSpPr>
          <p:cNvPr id="5" name="Rettangolo 4"/>
          <p:cNvSpPr/>
          <p:nvPr/>
        </p:nvSpPr>
        <p:spPr>
          <a:xfrm>
            <a:off x="5082160" y="2250831"/>
            <a:ext cx="4354847" cy="923330"/>
          </a:xfrm>
          <a:prstGeom prst="rect">
            <a:avLst/>
          </a:prstGeom>
        </p:spPr>
        <p:txBody>
          <a:bodyPr wrap="none">
            <a:spAutoFit/>
          </a:bodyPr>
          <a:lstStyle/>
          <a:p>
            <a:r>
              <a:rPr lang="it-IT" dirty="0"/>
              <a:t>J.M. Keynes (1883-1946)</a:t>
            </a:r>
          </a:p>
          <a:p>
            <a:endParaRPr lang="it-IT" dirty="0"/>
          </a:p>
          <a:p>
            <a:r>
              <a:rPr lang="it-IT" dirty="0"/>
              <a:t>«</a:t>
            </a:r>
            <a:r>
              <a:rPr lang="it-IT" dirty="0" err="1"/>
              <a:t>Economic</a:t>
            </a:r>
            <a:r>
              <a:rPr lang="it-IT" dirty="0"/>
              <a:t> </a:t>
            </a:r>
            <a:r>
              <a:rPr lang="it-IT" dirty="0" err="1"/>
              <a:t>possibilities</a:t>
            </a:r>
            <a:r>
              <a:rPr lang="it-IT" dirty="0"/>
              <a:t> for </a:t>
            </a:r>
            <a:r>
              <a:rPr lang="it-IT" dirty="0" err="1"/>
              <a:t>our</a:t>
            </a:r>
            <a:r>
              <a:rPr lang="it-IT" dirty="0"/>
              <a:t> </a:t>
            </a:r>
            <a:r>
              <a:rPr lang="it-IT" dirty="0" err="1"/>
              <a:t>grandchildren</a:t>
            </a:r>
            <a:r>
              <a:rPr lang="it-IT" dirty="0"/>
              <a:t>»</a:t>
            </a:r>
          </a:p>
        </p:txBody>
      </p:sp>
      <p:sp>
        <p:nvSpPr>
          <p:cNvPr id="3" name="Segnaposto numero diapositiva 2"/>
          <p:cNvSpPr>
            <a:spLocks noGrp="1"/>
          </p:cNvSpPr>
          <p:nvPr>
            <p:ph type="sldNum" sz="quarter" idx="12"/>
          </p:nvPr>
        </p:nvSpPr>
        <p:spPr/>
        <p:txBody>
          <a:bodyPr/>
          <a:lstStyle/>
          <a:p>
            <a:fld id="{FE71A6F8-7FB0-4213-AFEC-0D71FB9D20E4}" type="slidenum">
              <a:rPr lang="en-GB" smtClean="0"/>
              <a:t>3</a:t>
            </a:fld>
            <a:endParaRPr lang="en-GB"/>
          </a:p>
        </p:txBody>
      </p:sp>
    </p:spTree>
    <p:extLst>
      <p:ext uri="{BB962C8B-B14F-4D97-AF65-F5344CB8AC3E}">
        <p14:creationId xmlns:p14="http://schemas.microsoft.com/office/powerpoint/2010/main" val="289711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Indice</a:t>
            </a:r>
            <a:endParaRPr lang="en-GB" dirty="0"/>
          </a:p>
        </p:txBody>
      </p:sp>
      <p:sp>
        <p:nvSpPr>
          <p:cNvPr id="4" name="Rettangolo 3"/>
          <p:cNvSpPr/>
          <p:nvPr/>
        </p:nvSpPr>
        <p:spPr>
          <a:xfrm>
            <a:off x="1447799" y="2737006"/>
            <a:ext cx="599585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egnaposto contenuto 2"/>
          <p:cNvSpPr>
            <a:spLocks noGrp="1"/>
          </p:cNvSpPr>
          <p:nvPr>
            <p:ph idx="1"/>
          </p:nvPr>
        </p:nvSpPr>
        <p:spPr/>
        <p:txBody>
          <a:bodyPr/>
          <a:lstStyle/>
          <a:p>
            <a:pPr marL="457200" indent="-457200">
              <a:buFont typeface="+mj-lt"/>
              <a:buAutoNum type="arabicPeriod"/>
            </a:pPr>
            <a:r>
              <a:rPr lang="it-IT" dirty="0"/>
              <a:t>L’effetto delle tecnologie su chi lavora </a:t>
            </a:r>
          </a:p>
          <a:p>
            <a:pPr marL="457200" indent="-457200">
              <a:buFont typeface="+mj-lt"/>
              <a:buAutoNum type="arabicPeriod"/>
            </a:pPr>
            <a:r>
              <a:rPr lang="it-IT" dirty="0"/>
              <a:t>L’effetto delle tecnologie su dove si lavora</a:t>
            </a:r>
          </a:p>
          <a:p>
            <a:pPr marL="457200" indent="-457200">
              <a:buFont typeface="+mj-lt"/>
              <a:buAutoNum type="arabicPeriod"/>
            </a:pPr>
            <a:r>
              <a:rPr lang="it-IT" dirty="0"/>
              <a:t>La crisi del Covid-19 cambierà ancora il lavoro?</a:t>
            </a:r>
          </a:p>
          <a:p>
            <a:pPr marL="0" indent="0">
              <a:buNone/>
            </a:pPr>
            <a:endParaRPr lang="it-IT" dirty="0"/>
          </a:p>
          <a:p>
            <a:pPr marL="457200" indent="-457200">
              <a:buFont typeface="+mj-lt"/>
              <a:buAutoNum type="arabicPeriod"/>
            </a:pPr>
            <a:endParaRPr lang="it-IT" dirty="0"/>
          </a:p>
          <a:p>
            <a:pPr marL="457200" indent="-457200">
              <a:buFont typeface="+mj-lt"/>
              <a:buAutoNum type="arabicPeriod"/>
            </a:pPr>
            <a:endParaRPr lang="en-GB" dirty="0"/>
          </a:p>
        </p:txBody>
      </p:sp>
      <p:sp>
        <p:nvSpPr>
          <p:cNvPr id="5" name="Segnaposto numero diapositiva 4"/>
          <p:cNvSpPr>
            <a:spLocks noGrp="1"/>
          </p:cNvSpPr>
          <p:nvPr>
            <p:ph type="sldNum" sz="quarter" idx="12"/>
          </p:nvPr>
        </p:nvSpPr>
        <p:spPr/>
        <p:txBody>
          <a:bodyPr/>
          <a:lstStyle/>
          <a:p>
            <a:fld id="{FE71A6F8-7FB0-4213-AFEC-0D71FB9D20E4}" type="slidenum">
              <a:rPr lang="en-GB" smtClean="0"/>
              <a:t>30</a:t>
            </a:fld>
            <a:endParaRPr lang="en-GB"/>
          </a:p>
        </p:txBody>
      </p:sp>
    </p:spTree>
    <p:extLst>
      <p:ext uri="{BB962C8B-B14F-4D97-AF65-F5344CB8AC3E}">
        <p14:creationId xmlns:p14="http://schemas.microsoft.com/office/powerpoint/2010/main" val="85450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r>
              <a:rPr lang="it-IT" dirty="0"/>
              <a:t>Le tecnologie incontrano la globalizzazione: dove sarà il lavoro?</a:t>
            </a:r>
            <a:br>
              <a:rPr lang="it-IT" dirty="0"/>
            </a:br>
            <a:endParaRPr lang="it-IT" dirty="0"/>
          </a:p>
        </p:txBody>
      </p:sp>
      <p:sp>
        <p:nvSpPr>
          <p:cNvPr id="3" name="Segnaposto contenuto 2"/>
          <p:cNvSpPr>
            <a:spLocks noGrp="1"/>
          </p:cNvSpPr>
          <p:nvPr>
            <p:ph idx="1"/>
          </p:nvPr>
        </p:nvSpPr>
        <p:spPr/>
        <p:txBody>
          <a:bodyPr>
            <a:normAutofit/>
          </a:bodyPr>
          <a:lstStyle/>
          <a:p>
            <a:r>
              <a:rPr lang="it-IT" dirty="0"/>
              <a:t>Effetto contemporaneo della tecnologia e della globalizzazione: dove si collocheranno i lavori «al riparo» della computerizzazione?</a:t>
            </a:r>
          </a:p>
          <a:p>
            <a:endParaRPr lang="it-IT" dirty="0"/>
          </a:p>
          <a:p>
            <a:r>
              <a:rPr lang="it-IT" dirty="0"/>
              <a:t>Baldwin (2011, 2016): Tre costi determinano i pattern di scambio internazionale: </a:t>
            </a:r>
          </a:p>
          <a:p>
            <a:pPr>
              <a:buFont typeface="Courier New" panose="02070309020205020404" pitchFamily="49" charset="0"/>
              <a:buChar char="o"/>
            </a:pPr>
            <a:r>
              <a:rPr lang="it-IT" dirty="0"/>
              <a:t>costi di muovere i beni </a:t>
            </a:r>
          </a:p>
          <a:p>
            <a:pPr>
              <a:buFont typeface="Courier New" panose="02070309020205020404" pitchFamily="49" charset="0"/>
              <a:buChar char="o"/>
            </a:pPr>
            <a:r>
              <a:rPr lang="it-IT" dirty="0"/>
              <a:t>costi di muovere le persone</a:t>
            </a:r>
          </a:p>
          <a:p>
            <a:pPr>
              <a:buFont typeface="Courier New" panose="02070309020205020404" pitchFamily="49" charset="0"/>
              <a:buChar char="o"/>
            </a:pPr>
            <a:r>
              <a:rPr lang="it-IT" dirty="0"/>
              <a:t>costi di muovere le idee</a:t>
            </a:r>
          </a:p>
          <a:p>
            <a:endParaRPr lang="it-IT" dirty="0"/>
          </a:p>
          <a:p>
            <a:endParaRPr lang="it-IT" dirty="0"/>
          </a:p>
        </p:txBody>
      </p:sp>
      <p:sp>
        <p:nvSpPr>
          <p:cNvPr id="4" name="Segnaposto numero diapositiva 3"/>
          <p:cNvSpPr>
            <a:spLocks noGrp="1"/>
          </p:cNvSpPr>
          <p:nvPr>
            <p:ph type="sldNum" sz="quarter" idx="12"/>
          </p:nvPr>
        </p:nvSpPr>
        <p:spPr/>
        <p:txBody>
          <a:bodyPr/>
          <a:lstStyle/>
          <a:p>
            <a:fld id="{FE71A6F8-7FB0-4213-AFEC-0D71FB9D20E4}" type="slidenum">
              <a:rPr lang="en-GB" smtClean="0"/>
              <a:t>31</a:t>
            </a:fld>
            <a:endParaRPr lang="en-GB"/>
          </a:p>
        </p:txBody>
      </p:sp>
    </p:spTree>
    <p:extLst>
      <p:ext uri="{BB962C8B-B14F-4D97-AF65-F5344CB8AC3E}">
        <p14:creationId xmlns:p14="http://schemas.microsoft.com/office/powerpoint/2010/main" val="310728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riallocazione globale nelle tre globalizzazioni</a:t>
            </a:r>
            <a:endParaRPr lang="en-GB" dirty="0"/>
          </a:p>
        </p:txBody>
      </p:sp>
      <p:sp>
        <p:nvSpPr>
          <p:cNvPr id="3" name="Segnaposto contenuto 2"/>
          <p:cNvSpPr>
            <a:spLocks noGrp="1"/>
          </p:cNvSpPr>
          <p:nvPr>
            <p:ph idx="1"/>
          </p:nvPr>
        </p:nvSpPr>
        <p:spPr/>
        <p:txBody>
          <a:bodyPr>
            <a:normAutofit/>
          </a:bodyPr>
          <a:lstStyle/>
          <a:p>
            <a:r>
              <a:rPr lang="it-IT" dirty="0"/>
              <a:t>Le nuove tecnologie dell’informazione e della globalizzazione cambiano i modelli di globalizzazione</a:t>
            </a:r>
          </a:p>
          <a:p>
            <a:pPr lvl="1"/>
            <a:r>
              <a:rPr lang="it-IT" sz="2000" dirty="0"/>
              <a:t>Prima globalizzazione: la riduzione dei costi di trasporto permette di concentrare la produzione, godendo di economie di scala, e servire mercati distanti da centri di produzione concentrati. Gli elevati costi di coordinamento non sono compensati dai differenziali tra paesi nel costo del lavoro</a:t>
            </a:r>
          </a:p>
          <a:p>
            <a:pPr lvl="1"/>
            <a:r>
              <a:rPr lang="it-IT" sz="2000" dirty="0"/>
              <a:t>Seconda globalizzazione: diminuiscono i costi di comunicazione e informazione: possibilità di coordinare i processi produttivi a distanza. Il ciclo produttivo si frammenta (</a:t>
            </a:r>
            <a:r>
              <a:rPr lang="it-IT" sz="2000" dirty="0" err="1"/>
              <a:t>unbundling</a:t>
            </a:r>
            <a:r>
              <a:rPr lang="it-IT" sz="2000" dirty="0"/>
              <a:t>) e le fasi di produzione possono essere svolte dove è minore il costo dei fattori</a:t>
            </a:r>
          </a:p>
          <a:p>
            <a:pPr lvl="1"/>
            <a:r>
              <a:rPr lang="it-IT" sz="2000" dirty="0"/>
              <a:t>Una nuova fase nella globalizzazione? La </a:t>
            </a:r>
            <a:r>
              <a:rPr lang="it-IT" sz="2000" dirty="0" err="1"/>
              <a:t>telemigrazione</a:t>
            </a:r>
            <a:endParaRPr lang="it-IT" sz="2000" dirty="0"/>
          </a:p>
          <a:p>
            <a:endParaRPr lang="en-GB" dirty="0"/>
          </a:p>
        </p:txBody>
      </p:sp>
      <p:sp>
        <p:nvSpPr>
          <p:cNvPr id="4" name="Segnaposto numero diapositiva 3"/>
          <p:cNvSpPr>
            <a:spLocks noGrp="1"/>
          </p:cNvSpPr>
          <p:nvPr>
            <p:ph type="sldNum" sz="quarter" idx="12"/>
          </p:nvPr>
        </p:nvSpPr>
        <p:spPr/>
        <p:txBody>
          <a:bodyPr/>
          <a:lstStyle/>
          <a:p>
            <a:fld id="{FE71A6F8-7FB0-4213-AFEC-0D71FB9D20E4}" type="slidenum">
              <a:rPr lang="en-GB" smtClean="0"/>
              <a:t>32</a:t>
            </a:fld>
            <a:endParaRPr lang="en-GB"/>
          </a:p>
        </p:txBody>
      </p:sp>
    </p:spTree>
    <p:extLst>
      <p:ext uri="{BB962C8B-B14F-4D97-AF65-F5344CB8AC3E}">
        <p14:creationId xmlns:p14="http://schemas.microsoft.com/office/powerpoint/2010/main" val="3786873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2257151057"/>
              </p:ext>
            </p:extLst>
          </p:nvPr>
        </p:nvGraphicFramePr>
        <p:xfrm>
          <a:off x="1627811" y="748143"/>
          <a:ext cx="9564981" cy="5910351"/>
        </p:xfrm>
        <a:graphic>
          <a:graphicData uri="http://schemas.openxmlformats.org/drawingml/2006/table">
            <a:tbl>
              <a:tblPr firstRow="1" firstCol="1" bandRow="1">
                <a:tableStyleId>{5C22544A-7EE6-4342-B048-85BDC9FD1C3A}</a:tableStyleId>
              </a:tblPr>
              <a:tblGrid>
                <a:gridCol w="1471471">
                  <a:extLst>
                    <a:ext uri="{9D8B030D-6E8A-4147-A177-3AD203B41FA5}">
                      <a16:colId xmlns:a16="http://schemas.microsoft.com/office/drawing/2014/main" val="220765696"/>
                    </a:ext>
                  </a:extLst>
                </a:gridCol>
                <a:gridCol w="1968737">
                  <a:extLst>
                    <a:ext uri="{9D8B030D-6E8A-4147-A177-3AD203B41FA5}">
                      <a16:colId xmlns:a16="http://schemas.microsoft.com/office/drawing/2014/main" val="2495926655"/>
                    </a:ext>
                  </a:extLst>
                </a:gridCol>
                <a:gridCol w="2041591">
                  <a:extLst>
                    <a:ext uri="{9D8B030D-6E8A-4147-A177-3AD203B41FA5}">
                      <a16:colId xmlns:a16="http://schemas.microsoft.com/office/drawing/2014/main" val="861286905"/>
                    </a:ext>
                  </a:extLst>
                </a:gridCol>
                <a:gridCol w="2041591">
                  <a:extLst>
                    <a:ext uri="{9D8B030D-6E8A-4147-A177-3AD203B41FA5}">
                      <a16:colId xmlns:a16="http://schemas.microsoft.com/office/drawing/2014/main" val="2338696827"/>
                    </a:ext>
                  </a:extLst>
                </a:gridCol>
                <a:gridCol w="2041591">
                  <a:extLst>
                    <a:ext uri="{9D8B030D-6E8A-4147-A177-3AD203B41FA5}">
                      <a16:colId xmlns:a16="http://schemas.microsoft.com/office/drawing/2014/main" val="4229403713"/>
                    </a:ext>
                  </a:extLst>
                </a:gridCol>
              </a:tblGrid>
              <a:tr h="513636">
                <a:tc>
                  <a:txBody>
                    <a:bodyPr/>
                    <a:lstStyle/>
                    <a:p>
                      <a:pPr algn="just">
                        <a:lnSpc>
                          <a:spcPct val="150000"/>
                        </a:lnSpc>
                        <a:spcAft>
                          <a:spcPts val="0"/>
                        </a:spcAft>
                      </a:pPr>
                      <a:r>
                        <a:rPr lang="it-IT"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50000"/>
                        </a:lnSpc>
                        <a:spcAft>
                          <a:spcPts val="0"/>
                        </a:spcAft>
                      </a:pPr>
                      <a:r>
                        <a:rPr lang="it-IT" sz="1800" dirty="0">
                          <a:effectLst/>
                        </a:rPr>
                        <a:t>TECNOLOGIE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83704467"/>
                  </a:ext>
                </a:extLst>
              </a:tr>
              <a:tr h="1086999">
                <a:tc rowSpan="3">
                  <a:txBody>
                    <a:bodyPr/>
                    <a:lstStyle/>
                    <a:p>
                      <a:pPr marL="71755" marR="71755" algn="ctr">
                        <a:lnSpc>
                          <a:spcPct val="150000"/>
                        </a:lnSpc>
                        <a:spcAft>
                          <a:spcPts val="0"/>
                        </a:spcAft>
                      </a:pPr>
                      <a:r>
                        <a:rPr lang="it-IT" sz="1800" dirty="0">
                          <a:effectLst/>
                        </a:rPr>
                        <a:t>FATTORI DI LOCALIZZAZIONE LOCALE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just">
                        <a:lnSpc>
                          <a:spcPct val="150000"/>
                        </a:lnSpc>
                        <a:spcAft>
                          <a:spcPts val="0"/>
                        </a:spcAft>
                      </a:pPr>
                      <a:r>
                        <a:rPr lang="it-IT"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NEUTRE</a:t>
                      </a:r>
                    </a:p>
                  </a:txBody>
                  <a:tcPr marL="68580" marR="68580" marT="0" marB="0"/>
                </a:tc>
                <a:tc>
                  <a:txBody>
                    <a:bodyPr/>
                    <a:lstStyle/>
                    <a:p>
                      <a:pPr algn="just">
                        <a:lnSpc>
                          <a:spcPct val="150000"/>
                        </a:lnSpc>
                        <a:spcAft>
                          <a:spcPts val="0"/>
                        </a:spcAft>
                      </a:pPr>
                      <a:r>
                        <a:rPr lang="it-IT" sz="1800" dirty="0">
                          <a:effectLst/>
                        </a:rPr>
                        <a:t>SOSTITUTIVE DEL LAVORO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it-IT" sz="1800" dirty="0">
                          <a:effectLst/>
                        </a:rPr>
                        <a:t>COMPLEMENTARI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343382"/>
                  </a:ext>
                </a:extLst>
              </a:tr>
              <a:tr h="2233721">
                <a:tc vMerge="1">
                  <a:txBody>
                    <a:bodyPr/>
                    <a:lstStyle/>
                    <a:p>
                      <a:endParaRPr lang="en-GB"/>
                    </a:p>
                  </a:txBody>
                  <a:tcPr/>
                </a:tc>
                <a:tc>
                  <a:txBody>
                    <a:bodyPr/>
                    <a:lstStyle/>
                    <a:p>
                      <a:pPr algn="just">
                        <a:lnSpc>
                          <a:spcPct val="150000"/>
                        </a:lnSpc>
                        <a:spcAft>
                          <a:spcPts val="0"/>
                        </a:spcAft>
                      </a:pPr>
                      <a:r>
                        <a:rPr lang="it-IT" sz="1800" dirty="0">
                          <a:effectLst/>
                        </a:rPr>
                        <a:t>DIFFUSIONE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800" dirty="0">
                          <a:effectLst/>
                        </a:rPr>
                        <a:t>1</a:t>
                      </a:r>
                    </a:p>
                    <a:p>
                      <a:pPr algn="ctr">
                        <a:lnSpc>
                          <a:spcPct val="150000"/>
                        </a:lnSpc>
                        <a:spcAft>
                          <a:spcPts val="0"/>
                        </a:spcAft>
                      </a:pPr>
                      <a:endParaRPr lang="en-GB" sz="1800" dirty="0">
                        <a:effectLst/>
                      </a:endParaRPr>
                    </a:p>
                  </a:txBody>
                  <a:tcPr marL="68580" marR="68580" marT="0" marB="0"/>
                </a:tc>
                <a:tc>
                  <a:txBody>
                    <a:bodyPr/>
                    <a:lstStyle/>
                    <a:p>
                      <a:pPr algn="ctr">
                        <a:lnSpc>
                          <a:spcPct val="150000"/>
                        </a:lnSpc>
                        <a:spcAft>
                          <a:spcPts val="0"/>
                        </a:spcAft>
                      </a:pPr>
                      <a:r>
                        <a:rPr lang="it-IT" sz="1800" dirty="0">
                          <a:effectLst/>
                        </a:rPr>
                        <a:t>2</a:t>
                      </a:r>
                      <a:endParaRPr lang="en-GB" sz="1800" dirty="0">
                        <a:effectLst/>
                      </a:endParaRPr>
                    </a:p>
                  </a:txBody>
                  <a:tcPr marL="68580" marR="68580" marT="0" marB="0"/>
                </a:tc>
                <a:tc>
                  <a:txBody>
                    <a:bodyPr/>
                    <a:lstStyle/>
                    <a:p>
                      <a:pPr algn="ctr">
                        <a:lnSpc>
                          <a:spcPct val="150000"/>
                        </a:lnSpc>
                        <a:spcAft>
                          <a:spcPts val="0"/>
                        </a:spcAft>
                      </a:pPr>
                      <a:r>
                        <a:rPr lang="it-IT" sz="1800" dirty="0">
                          <a:effectLst/>
                        </a:rPr>
                        <a:t>3</a:t>
                      </a:r>
                      <a:endParaRPr lang="en-GB" sz="1800" dirty="0">
                        <a:effectLst/>
                      </a:endParaRPr>
                    </a:p>
                  </a:txBody>
                  <a:tcPr marL="68580" marR="68580" marT="0" marB="0"/>
                </a:tc>
                <a:extLst>
                  <a:ext uri="{0D108BD9-81ED-4DB2-BD59-A6C34878D82A}">
                    <a16:rowId xmlns:a16="http://schemas.microsoft.com/office/drawing/2014/main" val="3016322118"/>
                  </a:ext>
                </a:extLst>
              </a:tr>
              <a:tr h="2075995">
                <a:tc vMerge="1">
                  <a:txBody>
                    <a:bodyPr/>
                    <a:lstStyle/>
                    <a:p>
                      <a:endParaRPr lang="en-GB"/>
                    </a:p>
                  </a:txBody>
                  <a:tcPr/>
                </a:tc>
                <a:tc>
                  <a:txBody>
                    <a:bodyPr/>
                    <a:lstStyle/>
                    <a:p>
                      <a:pPr algn="just">
                        <a:lnSpc>
                          <a:spcPct val="150000"/>
                        </a:lnSpc>
                        <a:spcAft>
                          <a:spcPts val="0"/>
                        </a:spcAft>
                      </a:pPr>
                      <a:r>
                        <a:rPr lang="it-IT" sz="1800" dirty="0">
                          <a:effectLst/>
                        </a:rPr>
                        <a:t>CONCENTRAZIONE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800" dirty="0">
                          <a:effectLst/>
                        </a:rPr>
                        <a:t>3</a:t>
                      </a:r>
                    </a:p>
                  </a:txBody>
                  <a:tcPr marL="68580" marR="68580" marT="0" marB="0"/>
                </a:tc>
                <a:tc>
                  <a:txBody>
                    <a:bodyPr/>
                    <a:lstStyle/>
                    <a:p>
                      <a:pPr algn="ctr">
                        <a:lnSpc>
                          <a:spcPct val="150000"/>
                        </a:lnSpc>
                        <a:spcAft>
                          <a:spcPts val="0"/>
                        </a:spcAft>
                      </a:pPr>
                      <a:r>
                        <a:rPr lang="en-GB" sz="1800" dirty="0">
                          <a:effectLst/>
                        </a:rPr>
                        <a:t>4</a:t>
                      </a:r>
                    </a:p>
                  </a:txBody>
                  <a:tcPr marL="68580" marR="68580" marT="0" marB="0"/>
                </a:tc>
                <a:tc>
                  <a:txBody>
                    <a:bodyPr/>
                    <a:lstStyle/>
                    <a:p>
                      <a:pPr algn="ctr">
                        <a:lnSpc>
                          <a:spcPct val="150000"/>
                        </a:lnSpc>
                        <a:spcAft>
                          <a:spcPts val="0"/>
                        </a:spcAft>
                      </a:pPr>
                      <a:r>
                        <a:rPr lang="en-GB" sz="1800" dirty="0">
                          <a:effectLst/>
                        </a:rPr>
                        <a:t>5</a:t>
                      </a:r>
                    </a:p>
                  </a:txBody>
                  <a:tcPr marL="68580" marR="68580" marT="0" marB="0"/>
                </a:tc>
                <a:extLst>
                  <a:ext uri="{0D108BD9-81ED-4DB2-BD59-A6C34878D82A}">
                    <a16:rowId xmlns:a16="http://schemas.microsoft.com/office/drawing/2014/main" val="1046679733"/>
                  </a:ext>
                </a:extLst>
              </a:tr>
            </a:tbl>
          </a:graphicData>
        </a:graphic>
      </p:graphicFrame>
      <p:sp>
        <p:nvSpPr>
          <p:cNvPr id="3" name="CasellaDiTesto 2"/>
          <p:cNvSpPr txBox="1"/>
          <p:nvPr/>
        </p:nvSpPr>
        <p:spPr>
          <a:xfrm>
            <a:off x="7386451" y="2936460"/>
            <a:ext cx="1791397" cy="646331"/>
          </a:xfrm>
          <a:prstGeom prst="rect">
            <a:avLst/>
          </a:prstGeom>
          <a:noFill/>
        </p:spPr>
        <p:txBody>
          <a:bodyPr wrap="square" rtlCol="0">
            <a:spAutoFit/>
          </a:bodyPr>
          <a:lstStyle/>
          <a:p>
            <a:r>
              <a:rPr lang="it-IT" dirty="0"/>
              <a:t>Commercio a sede fissa</a:t>
            </a:r>
            <a:endParaRPr lang="en-GB" dirty="0"/>
          </a:p>
        </p:txBody>
      </p:sp>
      <p:sp>
        <p:nvSpPr>
          <p:cNvPr id="5" name="CasellaDiTesto 4"/>
          <p:cNvSpPr txBox="1"/>
          <p:nvPr/>
        </p:nvSpPr>
        <p:spPr>
          <a:xfrm>
            <a:off x="9360726" y="2703764"/>
            <a:ext cx="1770016" cy="1754326"/>
          </a:xfrm>
          <a:prstGeom prst="rect">
            <a:avLst/>
          </a:prstGeom>
          <a:noFill/>
        </p:spPr>
        <p:txBody>
          <a:bodyPr wrap="square" rtlCol="0">
            <a:spAutoFit/>
          </a:bodyPr>
          <a:lstStyle/>
          <a:p>
            <a:pPr algn="just">
              <a:lnSpc>
                <a:spcPct val="150000"/>
              </a:lnSpc>
              <a:spcAft>
                <a:spcPts val="0"/>
              </a:spcAft>
            </a:pPr>
            <a:r>
              <a:rPr lang="it-IT" dirty="0"/>
              <a:t>Manifattura medium e high </a:t>
            </a:r>
            <a:r>
              <a:rPr lang="it-IT" dirty="0" err="1"/>
              <a:t>tech</a:t>
            </a:r>
            <a:endParaRPr lang="en-GB" dirty="0"/>
          </a:p>
          <a:p>
            <a:pPr algn="just">
              <a:lnSpc>
                <a:spcPct val="150000"/>
              </a:lnSpc>
              <a:spcAft>
                <a:spcPts val="0"/>
              </a:spcAft>
            </a:pPr>
            <a:r>
              <a:rPr lang="it-IT" dirty="0"/>
              <a:t>Turismo</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p:cNvSpPr txBox="1"/>
          <p:nvPr/>
        </p:nvSpPr>
        <p:spPr>
          <a:xfrm>
            <a:off x="7152213" y="5118319"/>
            <a:ext cx="1934196" cy="1338828"/>
          </a:xfrm>
          <a:prstGeom prst="rect">
            <a:avLst/>
          </a:prstGeom>
          <a:noFill/>
        </p:spPr>
        <p:txBody>
          <a:bodyPr wrap="square" rtlCol="0">
            <a:spAutoFit/>
          </a:bodyPr>
          <a:lstStyle/>
          <a:p>
            <a:pPr algn="just">
              <a:lnSpc>
                <a:spcPct val="150000"/>
              </a:lnSpc>
              <a:spcAft>
                <a:spcPts val="0"/>
              </a:spcAft>
            </a:pPr>
            <a:r>
              <a:rPr lang="en-GB" dirty="0" err="1"/>
              <a:t>Manifattura</a:t>
            </a:r>
            <a:r>
              <a:rPr lang="en-GB" dirty="0"/>
              <a:t> low tech</a:t>
            </a:r>
          </a:p>
          <a:p>
            <a:pPr algn="just">
              <a:lnSpc>
                <a:spcPct val="150000"/>
              </a:lnSpc>
              <a:spcAft>
                <a:spcPts val="0"/>
              </a:spcAft>
            </a:pPr>
            <a:r>
              <a:rPr lang="en-GB" dirty="0" err="1"/>
              <a:t>Commercio</a:t>
            </a:r>
            <a:r>
              <a:rPr lang="en-GB" dirty="0"/>
              <a:t> on line</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asellaDiTesto 6"/>
          <p:cNvSpPr txBox="1"/>
          <p:nvPr/>
        </p:nvSpPr>
        <p:spPr>
          <a:xfrm>
            <a:off x="9298677" y="5301111"/>
            <a:ext cx="1894115" cy="464486"/>
          </a:xfrm>
          <a:prstGeom prst="rect">
            <a:avLst/>
          </a:prstGeom>
          <a:noFill/>
        </p:spPr>
        <p:txBody>
          <a:bodyPr wrap="square" rtlCol="0">
            <a:spAutoFit/>
          </a:bodyPr>
          <a:lstStyle/>
          <a:p>
            <a:pPr algn="just">
              <a:lnSpc>
                <a:spcPct val="150000"/>
              </a:lnSpc>
              <a:spcAft>
                <a:spcPts val="0"/>
              </a:spcAft>
            </a:pPr>
            <a:r>
              <a:rPr lang="en-GB" dirty="0" err="1"/>
              <a:t>Servizi</a:t>
            </a:r>
            <a:r>
              <a:rPr lang="en-GB" dirty="0"/>
              <a:t> </a:t>
            </a:r>
            <a:r>
              <a:rPr lang="en-GB" dirty="0" err="1"/>
              <a:t>avanzati</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CasellaDiTesto 1"/>
          <p:cNvSpPr txBox="1"/>
          <p:nvPr/>
        </p:nvSpPr>
        <p:spPr>
          <a:xfrm>
            <a:off x="5159827" y="2934596"/>
            <a:ext cx="1358537" cy="646331"/>
          </a:xfrm>
          <a:prstGeom prst="rect">
            <a:avLst/>
          </a:prstGeom>
          <a:noFill/>
        </p:spPr>
        <p:txBody>
          <a:bodyPr wrap="square" rtlCol="0">
            <a:spAutoFit/>
          </a:bodyPr>
          <a:lstStyle/>
          <a:p>
            <a:r>
              <a:rPr lang="it-IT" dirty="0"/>
              <a:t>Servizi alla persona</a:t>
            </a:r>
            <a:endParaRPr lang="en-GB" dirty="0"/>
          </a:p>
        </p:txBody>
      </p:sp>
      <p:sp>
        <p:nvSpPr>
          <p:cNvPr id="8" name="Segnaposto numero diapositiva 7"/>
          <p:cNvSpPr>
            <a:spLocks noGrp="1"/>
          </p:cNvSpPr>
          <p:nvPr>
            <p:ph type="sldNum" sz="quarter" idx="12"/>
          </p:nvPr>
        </p:nvSpPr>
        <p:spPr/>
        <p:txBody>
          <a:bodyPr/>
          <a:lstStyle/>
          <a:p>
            <a:fld id="{FE71A6F8-7FB0-4213-AFEC-0D71FB9D20E4}" type="slidenum">
              <a:rPr lang="en-GB" smtClean="0"/>
              <a:t>33</a:t>
            </a:fld>
            <a:endParaRPr lang="en-GB"/>
          </a:p>
        </p:txBody>
      </p:sp>
    </p:spTree>
    <p:extLst>
      <p:ext uri="{BB962C8B-B14F-4D97-AF65-F5344CB8AC3E}">
        <p14:creationId xmlns:p14="http://schemas.microsoft.com/office/powerpoint/2010/main" val="248197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2AF2C25-69BF-4055-8558-202D28D4B73E}"/>
              </a:ext>
            </a:extLst>
          </p:cNvPr>
          <p:cNvSpPr>
            <a:spLocks noGrp="1"/>
          </p:cNvSpPr>
          <p:nvPr>
            <p:ph type="title"/>
          </p:nvPr>
        </p:nvSpPr>
        <p:spPr/>
        <p:txBody>
          <a:bodyPr>
            <a:normAutofit/>
          </a:bodyPr>
          <a:lstStyle/>
          <a:p>
            <a:r>
              <a:rPr lang="it-IT" sz="3200" dirty="0"/>
              <a:t>Tecnologie sofisticate aumentano le </a:t>
            </a:r>
            <a:r>
              <a:rPr lang="it-IT" sz="3200" dirty="0" err="1"/>
              <a:t>possibilita’</a:t>
            </a:r>
            <a:r>
              <a:rPr lang="it-IT" sz="3200" dirty="0"/>
              <a:t> di dislocazione internazionale del lavoro cognitivo, anche avanzato</a:t>
            </a:r>
          </a:p>
        </p:txBody>
      </p:sp>
      <p:sp>
        <p:nvSpPr>
          <p:cNvPr id="4" name="Segnaposto contenuto 3">
            <a:extLst>
              <a:ext uri="{FF2B5EF4-FFF2-40B4-BE49-F238E27FC236}">
                <a16:creationId xmlns:a16="http://schemas.microsoft.com/office/drawing/2014/main" id="{870D408A-47EE-4F10-84DA-66EC035514FE}"/>
              </a:ext>
            </a:extLst>
          </p:cNvPr>
          <p:cNvSpPr>
            <a:spLocks noGrp="1"/>
          </p:cNvSpPr>
          <p:nvPr>
            <p:ph idx="1"/>
          </p:nvPr>
        </p:nvSpPr>
        <p:spPr/>
        <p:txBody>
          <a:bodyPr/>
          <a:lstStyle/>
          <a:p>
            <a:r>
              <a:rPr lang="it-IT" dirty="0"/>
              <a:t>Piattaforme di incontro di domanda e offerta di lavoro: </a:t>
            </a:r>
          </a:p>
          <a:p>
            <a:pPr lvl="1"/>
            <a:r>
              <a:rPr lang="it-IT" dirty="0"/>
              <a:t>Flexjob.com</a:t>
            </a:r>
          </a:p>
          <a:p>
            <a:pPr lvl="1"/>
            <a:r>
              <a:rPr lang="it-IT" dirty="0">
                <a:hlinkClick r:id="rId2"/>
              </a:rPr>
              <a:t>Upwork.com</a:t>
            </a:r>
            <a:endParaRPr lang="it-IT" dirty="0"/>
          </a:p>
          <a:p>
            <a:pPr lvl="1"/>
            <a:r>
              <a:rPr lang="it-IT" dirty="0" err="1"/>
              <a:t>Taskrabbit</a:t>
            </a:r>
            <a:r>
              <a:rPr lang="it-IT" dirty="0"/>
              <a:t>, </a:t>
            </a:r>
            <a:r>
              <a:rPr lang="it-IT" dirty="0" err="1"/>
              <a:t>Fiverr</a:t>
            </a:r>
            <a:r>
              <a:rPr lang="it-IT" dirty="0"/>
              <a:t>, </a:t>
            </a:r>
            <a:r>
              <a:rPr lang="it-IT" dirty="0" err="1"/>
              <a:t>Craiglist</a:t>
            </a:r>
            <a:r>
              <a:rPr lang="it-IT" dirty="0"/>
              <a:t>, Guru, </a:t>
            </a:r>
            <a:r>
              <a:rPr lang="it-IT" dirty="0" err="1"/>
              <a:t>Mechanical</a:t>
            </a:r>
            <a:r>
              <a:rPr lang="it-IT" dirty="0"/>
              <a:t> </a:t>
            </a:r>
            <a:r>
              <a:rPr lang="it-IT" dirty="0" err="1"/>
              <a:t>Turk</a:t>
            </a:r>
            <a:r>
              <a:rPr lang="it-IT" dirty="0"/>
              <a:t>, </a:t>
            </a:r>
            <a:r>
              <a:rPr lang="it-IT" dirty="0" err="1"/>
              <a:t>PeoplePerHour</a:t>
            </a:r>
            <a:r>
              <a:rPr lang="it-IT" dirty="0"/>
              <a:t>, Freelancer.com</a:t>
            </a:r>
          </a:p>
          <a:p>
            <a:r>
              <a:rPr lang="it-IT" dirty="0"/>
              <a:t>Sistemi di traduzione automatica</a:t>
            </a:r>
          </a:p>
          <a:p>
            <a:r>
              <a:rPr lang="it-IT" dirty="0"/>
              <a:t>Tecnologie di comunicazione (realtà aumentata, </a:t>
            </a:r>
            <a:r>
              <a:rPr lang="it-IT" dirty="0" err="1"/>
              <a:t>telerobot</a:t>
            </a:r>
            <a:r>
              <a:rPr lang="it-IT" dirty="0"/>
              <a:t>)</a:t>
            </a:r>
          </a:p>
          <a:p>
            <a:r>
              <a:rPr lang="it-IT" dirty="0"/>
              <a:t>Software collaborativi</a:t>
            </a:r>
          </a:p>
        </p:txBody>
      </p:sp>
      <p:sp>
        <p:nvSpPr>
          <p:cNvPr id="2" name="Segnaposto numero diapositiva 1">
            <a:extLst>
              <a:ext uri="{FF2B5EF4-FFF2-40B4-BE49-F238E27FC236}">
                <a16:creationId xmlns:a16="http://schemas.microsoft.com/office/drawing/2014/main" id="{9D47D45B-4021-45D4-94D9-7B29229233BD}"/>
              </a:ext>
            </a:extLst>
          </p:cNvPr>
          <p:cNvSpPr>
            <a:spLocks noGrp="1"/>
          </p:cNvSpPr>
          <p:nvPr>
            <p:ph type="sldNum" sz="quarter" idx="12"/>
          </p:nvPr>
        </p:nvSpPr>
        <p:spPr/>
        <p:txBody>
          <a:bodyPr/>
          <a:lstStyle/>
          <a:p>
            <a:fld id="{FE71A6F8-7FB0-4213-AFEC-0D71FB9D20E4}" type="slidenum">
              <a:rPr lang="en-GB" smtClean="0"/>
              <a:t>34</a:t>
            </a:fld>
            <a:endParaRPr lang="en-GB"/>
          </a:p>
        </p:txBody>
      </p:sp>
    </p:spTree>
    <p:extLst>
      <p:ext uri="{BB962C8B-B14F-4D97-AF65-F5344CB8AC3E}">
        <p14:creationId xmlns:p14="http://schemas.microsoft.com/office/powerpoint/2010/main" val="2725299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L’effetto delle tecnologie dell’informazione e della comunicazione</a:t>
            </a:r>
          </a:p>
        </p:txBody>
      </p:sp>
      <p:sp>
        <p:nvSpPr>
          <p:cNvPr id="3" name="Segnaposto contenuto 2"/>
          <p:cNvSpPr>
            <a:spLocks noGrp="1"/>
          </p:cNvSpPr>
          <p:nvPr>
            <p:ph idx="1"/>
          </p:nvPr>
        </p:nvSpPr>
        <p:spPr/>
        <p:txBody>
          <a:bodyPr/>
          <a:lstStyle/>
          <a:p>
            <a:r>
              <a:rPr lang="it-IT" dirty="0"/>
              <a:t>Riduzione dei costi di coordinamento e di </a:t>
            </a:r>
            <a:r>
              <a:rPr lang="it-IT" dirty="0" err="1"/>
              <a:t>matching</a:t>
            </a:r>
            <a:endParaRPr lang="it-IT" dirty="0"/>
          </a:p>
          <a:p>
            <a:r>
              <a:rPr lang="it-IT" dirty="0"/>
              <a:t>Possibilità di scambiare sul mercato tempo di lavoro dedicato a singole attività: dal mercato «dei lavoratori» al mercato delle attività</a:t>
            </a:r>
          </a:p>
          <a:p>
            <a:r>
              <a:rPr lang="it-IT" dirty="0"/>
              <a:t>Conseguenze:</a:t>
            </a:r>
          </a:p>
          <a:p>
            <a:pPr marL="459486" lvl="1" indent="-285750"/>
            <a:r>
              <a:rPr lang="it-IT" sz="2000" dirty="0"/>
              <a:t>Aumento delle attività scambiabili</a:t>
            </a:r>
          </a:p>
          <a:p>
            <a:pPr marL="459486" lvl="1" indent="-285750"/>
            <a:r>
              <a:rPr lang="it-IT" sz="2000" dirty="0"/>
              <a:t>Aumento della competizione sulle singole attività</a:t>
            </a:r>
          </a:p>
          <a:p>
            <a:pPr marL="459486" lvl="1" indent="-285750"/>
            <a:r>
              <a:rPr lang="it-IT" sz="2000" dirty="0"/>
              <a:t>Potere di mercato delle piattaforme che gestiscono il </a:t>
            </a:r>
            <a:r>
              <a:rPr lang="it-IT" sz="2000" dirty="0" err="1"/>
              <a:t>matching</a:t>
            </a:r>
            <a:r>
              <a:rPr lang="it-IT" sz="2000" dirty="0"/>
              <a:t> (</a:t>
            </a:r>
            <a:r>
              <a:rPr lang="it-IT" sz="2000" dirty="0" err="1"/>
              <a:t>two</a:t>
            </a:r>
            <a:r>
              <a:rPr lang="it-IT" sz="2000" dirty="0"/>
              <a:t> </a:t>
            </a:r>
            <a:r>
              <a:rPr lang="it-IT" sz="2000" dirty="0" err="1"/>
              <a:t>sided</a:t>
            </a:r>
            <a:r>
              <a:rPr lang="it-IT" sz="2000" dirty="0"/>
              <a:t> market)</a:t>
            </a:r>
          </a:p>
          <a:p>
            <a:pPr marL="459486" lvl="1" indent="-285750"/>
            <a:r>
              <a:rPr lang="it-IT" sz="2000" dirty="0"/>
              <a:t>Inadeguatezza di molte istituzioni attuali per la gestione del lavoro</a:t>
            </a:r>
          </a:p>
          <a:p>
            <a:pPr marL="459486" lvl="1" indent="-285750"/>
            <a:endParaRPr lang="it-IT" dirty="0"/>
          </a:p>
        </p:txBody>
      </p:sp>
      <p:sp>
        <p:nvSpPr>
          <p:cNvPr id="4" name="Segnaposto numero diapositiva 3"/>
          <p:cNvSpPr>
            <a:spLocks noGrp="1"/>
          </p:cNvSpPr>
          <p:nvPr>
            <p:ph type="sldNum" sz="quarter" idx="12"/>
          </p:nvPr>
        </p:nvSpPr>
        <p:spPr/>
        <p:txBody>
          <a:bodyPr/>
          <a:lstStyle/>
          <a:p>
            <a:fld id="{FE71A6F8-7FB0-4213-AFEC-0D71FB9D20E4}" type="slidenum">
              <a:rPr lang="en-GB" smtClean="0"/>
              <a:t>35</a:t>
            </a:fld>
            <a:endParaRPr lang="en-GB"/>
          </a:p>
        </p:txBody>
      </p:sp>
    </p:spTree>
    <p:extLst>
      <p:ext uri="{BB962C8B-B14F-4D97-AF65-F5344CB8AC3E}">
        <p14:creationId xmlns:p14="http://schemas.microsoft.com/office/powerpoint/2010/main" val="304836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forme del “mercato delle attività</a:t>
            </a:r>
          </a:p>
        </p:txBody>
      </p:sp>
      <p:sp>
        <p:nvSpPr>
          <p:cNvPr id="3" name="Segnaposto contenuto 2"/>
          <p:cNvSpPr>
            <a:spLocks noGrp="1"/>
          </p:cNvSpPr>
          <p:nvPr>
            <p:ph idx="1"/>
          </p:nvPr>
        </p:nvSpPr>
        <p:spPr>
          <a:xfrm>
            <a:off x="1024128" y="2286000"/>
            <a:ext cx="8289689" cy="4023360"/>
          </a:xfrm>
        </p:spPr>
        <p:txBody>
          <a:bodyPr>
            <a:normAutofit fontScale="92500" lnSpcReduction="20000"/>
          </a:bodyPr>
          <a:lstStyle/>
          <a:p>
            <a:pPr marL="0" indent="0">
              <a:buNone/>
            </a:pPr>
            <a:r>
              <a:rPr lang="it-IT" dirty="0"/>
              <a:t>« L’economia delle piattaforme numeriche procura non tanto delle occupazioni, ma offre attività e compiti a lavoratori che sono di volta in volta descritti come lavoratori in subappalto, o come « indipendenti » o anche come « produttori-consumatori », appassionati o semplici utilizzatori. Questo tipo di sviluppo presuppone la rottura delle </a:t>
            </a:r>
            <a:r>
              <a:rPr lang="it-IT" dirty="0" err="1"/>
              <a:t>ralzione</a:t>
            </a:r>
            <a:r>
              <a:rPr lang="it-IT" dirty="0"/>
              <a:t> classiche tra salario e datore di lavoro » (Casilli, 2019)</a:t>
            </a:r>
          </a:p>
          <a:p>
            <a:pPr>
              <a:buFont typeface="Arial" panose="020B0604020202020204" pitchFamily="34" charset="0"/>
              <a:buChar char="•"/>
            </a:pPr>
            <a:r>
              <a:rPr lang="it-IT" dirty="0"/>
              <a:t> </a:t>
            </a:r>
            <a:r>
              <a:rPr lang="it-IT" b="1" dirty="0"/>
              <a:t>Work «on </a:t>
            </a:r>
            <a:r>
              <a:rPr lang="it-IT" b="1" dirty="0" err="1"/>
              <a:t>demand</a:t>
            </a:r>
            <a:r>
              <a:rPr lang="it-IT" b="1" dirty="0"/>
              <a:t>»</a:t>
            </a:r>
            <a:r>
              <a:rPr lang="it-IT" dirty="0"/>
              <a:t>: ex. </a:t>
            </a:r>
            <a:r>
              <a:rPr lang="it-IT" dirty="0" err="1"/>
              <a:t>Uber</a:t>
            </a:r>
            <a:r>
              <a:rPr lang="it-IT" dirty="0"/>
              <a:t>, </a:t>
            </a:r>
            <a:r>
              <a:rPr lang="it-IT" dirty="0" err="1"/>
              <a:t>AirBnb</a:t>
            </a:r>
            <a:endParaRPr lang="it-IT" dirty="0"/>
          </a:p>
          <a:p>
            <a:pPr>
              <a:buFont typeface="Arial" panose="020B0604020202020204" pitchFamily="34" charset="0"/>
              <a:buChar char="•"/>
            </a:pPr>
            <a:r>
              <a:rPr lang="it-IT" dirty="0"/>
              <a:t> </a:t>
            </a:r>
            <a:r>
              <a:rPr lang="it-IT" b="1" dirty="0" err="1"/>
              <a:t>Microwork</a:t>
            </a:r>
            <a:r>
              <a:rPr lang="it-IT" dirty="0"/>
              <a:t>: ex. </a:t>
            </a:r>
            <a:r>
              <a:rPr lang="it-IT" dirty="0" err="1">
                <a:hlinkClick r:id="rId2"/>
              </a:rPr>
              <a:t>Mechanical</a:t>
            </a:r>
            <a:r>
              <a:rPr lang="it-IT" dirty="0">
                <a:hlinkClick r:id="rId2"/>
              </a:rPr>
              <a:t> </a:t>
            </a:r>
            <a:r>
              <a:rPr lang="it-IT" dirty="0" err="1">
                <a:hlinkClick r:id="rId2"/>
              </a:rPr>
              <a:t>Turk</a:t>
            </a:r>
            <a:r>
              <a:rPr lang="it-IT" dirty="0"/>
              <a:t>; lavoro tecnico professione e di </a:t>
            </a:r>
            <a:r>
              <a:rPr lang="it-IT" dirty="0" err="1"/>
              <a:t>problem</a:t>
            </a:r>
            <a:r>
              <a:rPr lang="it-IT" dirty="0"/>
              <a:t> solving</a:t>
            </a:r>
          </a:p>
          <a:p>
            <a:pPr>
              <a:buFont typeface="Arial" panose="020B0604020202020204" pitchFamily="34" charset="0"/>
              <a:buChar char="•"/>
            </a:pPr>
            <a:r>
              <a:rPr lang="it-IT" dirty="0"/>
              <a:t> </a:t>
            </a:r>
            <a:r>
              <a:rPr lang="it-IT" b="1" dirty="0"/>
              <a:t>New freelance: </a:t>
            </a:r>
            <a:r>
              <a:rPr lang="it-IT" dirty="0"/>
              <a:t>esternalizzazione di compiti professionali elevati, anche con alto contenuto creativo (design, scrittura </a:t>
            </a:r>
            <a:r>
              <a:rPr lang="it-IT"/>
              <a:t>di software…)</a:t>
            </a:r>
            <a:endParaRPr lang="it-IT" b="1" dirty="0"/>
          </a:p>
          <a:p>
            <a:pPr>
              <a:buFont typeface="Arial" panose="020B0604020202020204" pitchFamily="34" charset="0"/>
              <a:buChar char="•"/>
            </a:pPr>
            <a:r>
              <a:rPr lang="it-IT" dirty="0"/>
              <a:t> </a:t>
            </a:r>
            <a:r>
              <a:rPr lang="it-IT" b="1" dirty="0"/>
              <a:t>Social work in network</a:t>
            </a:r>
            <a:r>
              <a:rPr lang="it-IT" dirty="0"/>
              <a:t>:  Produzione di informazione attraverso attività sociali. Non tutte queste attività sono scambiate per un prezzo (compiti non pagati, </a:t>
            </a:r>
            <a:r>
              <a:rPr lang="it-IT" dirty="0" err="1"/>
              <a:t>gamification</a:t>
            </a:r>
            <a:r>
              <a:rPr lang="it-IT" dirty="0"/>
              <a:t>, </a:t>
            </a:r>
            <a:r>
              <a:rPr lang="it-IT" dirty="0" err="1"/>
              <a:t>etc</a:t>
            </a:r>
            <a:r>
              <a:rPr lang="it-IT" dirty="0"/>
              <a:t>)</a:t>
            </a:r>
          </a:p>
        </p:txBody>
      </p:sp>
      <p:sp>
        <p:nvSpPr>
          <p:cNvPr id="4" name="Segnaposto numero diapositiva 3"/>
          <p:cNvSpPr>
            <a:spLocks noGrp="1"/>
          </p:cNvSpPr>
          <p:nvPr>
            <p:ph type="sldNum" sz="quarter" idx="12"/>
          </p:nvPr>
        </p:nvSpPr>
        <p:spPr/>
        <p:txBody>
          <a:bodyPr/>
          <a:lstStyle/>
          <a:p>
            <a:fld id="{FE71A6F8-7FB0-4213-AFEC-0D71FB9D20E4}" type="slidenum">
              <a:rPr lang="en-GB" smtClean="0"/>
              <a:t>36</a:t>
            </a:fld>
            <a:endParaRPr lang="en-GB"/>
          </a:p>
        </p:txBody>
      </p:sp>
      <p:pic>
        <p:nvPicPr>
          <p:cNvPr id="5" name="Immagine 4"/>
          <p:cNvPicPr>
            <a:picLocks noChangeAspect="1"/>
          </p:cNvPicPr>
          <p:nvPr/>
        </p:nvPicPr>
        <p:blipFill>
          <a:blip r:embed="rId3"/>
          <a:stretch>
            <a:fillRect/>
          </a:stretch>
        </p:blipFill>
        <p:spPr>
          <a:xfrm>
            <a:off x="9313817" y="2084832"/>
            <a:ext cx="2463947" cy="3599024"/>
          </a:xfrm>
          <a:prstGeom prst="rect">
            <a:avLst/>
          </a:prstGeom>
        </p:spPr>
      </p:pic>
    </p:spTree>
    <p:extLst>
      <p:ext uri="{BB962C8B-B14F-4D97-AF65-F5344CB8AC3E}">
        <p14:creationId xmlns:p14="http://schemas.microsoft.com/office/powerpoint/2010/main" val="2559528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AEC159-9C89-49B2-B4FC-029F098A771E}"/>
              </a:ext>
            </a:extLst>
          </p:cNvPr>
          <p:cNvSpPr>
            <a:spLocks noGrp="1"/>
          </p:cNvSpPr>
          <p:nvPr>
            <p:ph type="title"/>
          </p:nvPr>
        </p:nvSpPr>
        <p:spPr/>
        <p:txBody>
          <a:bodyPr>
            <a:normAutofit/>
          </a:bodyPr>
          <a:lstStyle/>
          <a:p>
            <a:r>
              <a:rPr lang="it-IT" sz="3200" dirty="0"/>
              <a:t>Rischi, ma non solo…</a:t>
            </a:r>
          </a:p>
        </p:txBody>
      </p:sp>
      <p:sp>
        <p:nvSpPr>
          <p:cNvPr id="3" name="Segnaposto contenuto 2">
            <a:extLst>
              <a:ext uri="{FF2B5EF4-FFF2-40B4-BE49-F238E27FC236}">
                <a16:creationId xmlns:a16="http://schemas.microsoft.com/office/drawing/2014/main" id="{56A85B2B-9521-4F4D-A8EB-380A63E50BC2}"/>
              </a:ext>
            </a:extLst>
          </p:cNvPr>
          <p:cNvSpPr>
            <a:spLocks noGrp="1"/>
          </p:cNvSpPr>
          <p:nvPr>
            <p:ph idx="1"/>
          </p:nvPr>
        </p:nvSpPr>
        <p:spPr/>
        <p:txBody>
          <a:bodyPr/>
          <a:lstStyle/>
          <a:p>
            <a:r>
              <a:rPr lang="it-IT" dirty="0"/>
              <a:t>Aumento del lavoro «</a:t>
            </a:r>
            <a:r>
              <a:rPr lang="it-IT" dirty="0" err="1"/>
              <a:t>offshored</a:t>
            </a:r>
            <a:r>
              <a:rPr lang="it-IT" dirty="0"/>
              <a:t>»</a:t>
            </a:r>
          </a:p>
          <a:p>
            <a:r>
              <a:rPr lang="it-IT" dirty="0"/>
              <a:t>Modelli di lavoro «</a:t>
            </a:r>
            <a:r>
              <a:rPr lang="it-IT" dirty="0" err="1"/>
              <a:t>pay</a:t>
            </a:r>
            <a:r>
              <a:rPr lang="it-IT" dirty="0"/>
              <a:t>-per-view» e «lavoro liquido»</a:t>
            </a:r>
          </a:p>
          <a:p>
            <a:r>
              <a:rPr lang="it-IT" dirty="0"/>
              <a:t>Destrutturazione dei luoghi di lavoro impiegatizio: Baldwin (2019): «</a:t>
            </a:r>
            <a:r>
              <a:rPr lang="it-IT" dirty="0" err="1"/>
              <a:t>Now</a:t>
            </a:r>
            <a:r>
              <a:rPr lang="it-IT" dirty="0"/>
              <a:t> office work </a:t>
            </a:r>
            <a:r>
              <a:rPr lang="it-IT" dirty="0" err="1"/>
              <a:t>is</a:t>
            </a:r>
            <a:r>
              <a:rPr lang="it-IT" dirty="0"/>
              <a:t> moving from large </a:t>
            </a:r>
            <a:r>
              <a:rPr lang="it-IT" dirty="0" err="1"/>
              <a:t>offices</a:t>
            </a:r>
            <a:r>
              <a:rPr lang="it-IT" dirty="0"/>
              <a:t> to the twenty-first </a:t>
            </a:r>
            <a:r>
              <a:rPr lang="it-IT" dirty="0" err="1"/>
              <a:t>century</a:t>
            </a:r>
            <a:r>
              <a:rPr lang="it-IT" dirty="0"/>
              <a:t> </a:t>
            </a:r>
            <a:r>
              <a:rPr lang="it-IT" dirty="0" err="1"/>
              <a:t>equivalent</a:t>
            </a:r>
            <a:r>
              <a:rPr lang="it-IT" dirty="0"/>
              <a:t> of </a:t>
            </a:r>
            <a:r>
              <a:rPr lang="it-IT" dirty="0" err="1"/>
              <a:t>cottages</a:t>
            </a:r>
            <a:r>
              <a:rPr lang="it-IT" dirty="0"/>
              <a:t>»</a:t>
            </a:r>
          </a:p>
          <a:p>
            <a:endParaRPr lang="it-IT" dirty="0"/>
          </a:p>
          <a:p>
            <a:r>
              <a:rPr lang="it-IT" dirty="0"/>
              <a:t>Ma anche:</a:t>
            </a:r>
          </a:p>
          <a:p>
            <a:r>
              <a:rPr lang="it-IT" dirty="0"/>
              <a:t>Spazi per una </a:t>
            </a:r>
            <a:r>
              <a:rPr lang="it-IT" dirty="0" err="1"/>
              <a:t>telemigrazione</a:t>
            </a:r>
            <a:r>
              <a:rPr lang="it-IT" dirty="0"/>
              <a:t> in direzione inversa: uso delle capacità di lavoro a distanza non imitabili dalle macchine, creatività e capacità di relazione</a:t>
            </a:r>
          </a:p>
        </p:txBody>
      </p:sp>
      <p:sp>
        <p:nvSpPr>
          <p:cNvPr id="4" name="Segnaposto numero diapositiva 3">
            <a:extLst>
              <a:ext uri="{FF2B5EF4-FFF2-40B4-BE49-F238E27FC236}">
                <a16:creationId xmlns:a16="http://schemas.microsoft.com/office/drawing/2014/main" id="{FD28F842-C63C-42EF-9CCD-D4E5F522C932}"/>
              </a:ext>
            </a:extLst>
          </p:cNvPr>
          <p:cNvSpPr>
            <a:spLocks noGrp="1"/>
          </p:cNvSpPr>
          <p:nvPr>
            <p:ph type="sldNum" sz="quarter" idx="12"/>
          </p:nvPr>
        </p:nvSpPr>
        <p:spPr/>
        <p:txBody>
          <a:bodyPr/>
          <a:lstStyle/>
          <a:p>
            <a:fld id="{FE71A6F8-7FB0-4213-AFEC-0D71FB9D20E4}" type="slidenum">
              <a:rPr lang="en-GB" smtClean="0"/>
              <a:t>37</a:t>
            </a:fld>
            <a:endParaRPr lang="en-GB"/>
          </a:p>
        </p:txBody>
      </p:sp>
    </p:spTree>
    <p:extLst>
      <p:ext uri="{BB962C8B-B14F-4D97-AF65-F5344CB8AC3E}">
        <p14:creationId xmlns:p14="http://schemas.microsoft.com/office/powerpoint/2010/main" val="1900546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Indice</a:t>
            </a:r>
            <a:endParaRPr lang="en-GB" dirty="0"/>
          </a:p>
        </p:txBody>
      </p:sp>
      <p:sp>
        <p:nvSpPr>
          <p:cNvPr id="4" name="Rettangolo 3"/>
          <p:cNvSpPr/>
          <p:nvPr/>
        </p:nvSpPr>
        <p:spPr>
          <a:xfrm>
            <a:off x="1447799" y="3167743"/>
            <a:ext cx="599585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egnaposto contenuto 2"/>
          <p:cNvSpPr>
            <a:spLocks noGrp="1"/>
          </p:cNvSpPr>
          <p:nvPr>
            <p:ph idx="1"/>
          </p:nvPr>
        </p:nvSpPr>
        <p:spPr/>
        <p:txBody>
          <a:bodyPr/>
          <a:lstStyle/>
          <a:p>
            <a:pPr marL="457200" indent="-457200">
              <a:buFont typeface="+mj-lt"/>
              <a:buAutoNum type="arabicPeriod"/>
            </a:pPr>
            <a:r>
              <a:rPr lang="it-IT" dirty="0"/>
              <a:t>L’effetto delle tecnologie su chi lavora </a:t>
            </a:r>
          </a:p>
          <a:p>
            <a:pPr marL="457200" indent="-457200">
              <a:buFont typeface="+mj-lt"/>
              <a:buAutoNum type="arabicPeriod"/>
            </a:pPr>
            <a:r>
              <a:rPr lang="it-IT" dirty="0"/>
              <a:t>L’effetto delle tecnologie su dove si lavora</a:t>
            </a:r>
          </a:p>
          <a:p>
            <a:pPr marL="457200" indent="-457200">
              <a:buFont typeface="+mj-lt"/>
              <a:buAutoNum type="arabicPeriod"/>
            </a:pPr>
            <a:r>
              <a:rPr lang="it-IT" dirty="0"/>
              <a:t>La crisi del Covid-19 cambierà ancora il lavoro?</a:t>
            </a:r>
          </a:p>
          <a:p>
            <a:pPr marL="0" indent="0">
              <a:buNone/>
            </a:pPr>
            <a:endParaRPr lang="it-IT" dirty="0"/>
          </a:p>
          <a:p>
            <a:pPr marL="457200" indent="-457200">
              <a:buFont typeface="+mj-lt"/>
              <a:buAutoNum type="arabicPeriod"/>
            </a:pPr>
            <a:endParaRPr lang="it-IT" dirty="0"/>
          </a:p>
          <a:p>
            <a:pPr marL="457200" indent="-457200">
              <a:buFont typeface="+mj-lt"/>
              <a:buAutoNum type="arabicPeriod"/>
            </a:pPr>
            <a:endParaRPr lang="en-GB" dirty="0"/>
          </a:p>
        </p:txBody>
      </p:sp>
      <p:sp>
        <p:nvSpPr>
          <p:cNvPr id="5" name="Segnaposto numero diapositiva 4"/>
          <p:cNvSpPr>
            <a:spLocks noGrp="1"/>
          </p:cNvSpPr>
          <p:nvPr>
            <p:ph type="sldNum" sz="quarter" idx="12"/>
          </p:nvPr>
        </p:nvSpPr>
        <p:spPr/>
        <p:txBody>
          <a:bodyPr/>
          <a:lstStyle/>
          <a:p>
            <a:fld id="{FE71A6F8-7FB0-4213-AFEC-0D71FB9D20E4}" type="slidenum">
              <a:rPr lang="en-GB" smtClean="0"/>
              <a:t>38</a:t>
            </a:fld>
            <a:endParaRPr lang="en-GB"/>
          </a:p>
        </p:txBody>
      </p:sp>
    </p:spTree>
    <p:extLst>
      <p:ext uri="{BB962C8B-B14F-4D97-AF65-F5344CB8AC3E}">
        <p14:creationId xmlns:p14="http://schemas.microsoft.com/office/powerpoint/2010/main" val="118272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normAutofit/>
          </a:bodyPr>
          <a:lstStyle/>
          <a:p>
            <a:r>
              <a:rPr lang="it-IT" sz="3200" dirty="0"/>
              <a:t>E il </a:t>
            </a:r>
            <a:r>
              <a:rPr lang="it-IT" sz="3200" dirty="0" err="1"/>
              <a:t>covid</a:t>
            </a:r>
            <a:r>
              <a:rPr lang="it-IT" sz="3200" dirty="0"/>
              <a:t>?</a:t>
            </a:r>
          </a:p>
        </p:txBody>
      </p:sp>
      <p:sp>
        <p:nvSpPr>
          <p:cNvPr id="3" name="Segnaposto contenuto 2"/>
          <p:cNvSpPr>
            <a:spLocks noGrp="1"/>
          </p:cNvSpPr>
          <p:nvPr>
            <p:ph idx="1"/>
          </p:nvPr>
        </p:nvSpPr>
        <p:spPr>
          <a:xfrm>
            <a:off x="1024128" y="2266088"/>
            <a:ext cx="8744989" cy="4023360"/>
          </a:xfrm>
        </p:spPr>
        <p:txBody>
          <a:bodyPr/>
          <a:lstStyle/>
          <a:p>
            <a:pPr>
              <a:buFont typeface="Arial" panose="020B0604020202020204" pitchFamily="34" charset="0"/>
              <a:buChar char="•"/>
            </a:pPr>
            <a:r>
              <a:rPr lang="en-GB" dirty="0"/>
              <a:t> </a:t>
            </a:r>
            <a:r>
              <a:rPr lang="it-IT" dirty="0"/>
              <a:t>Impressionante accelerazione dell’uso del lavoro a distanza, seppure impiegate in modo emergenziale</a:t>
            </a:r>
          </a:p>
          <a:p>
            <a:pPr>
              <a:buFont typeface="Arial" panose="020B0604020202020204" pitchFamily="34" charset="0"/>
              <a:buChar char="•"/>
            </a:pPr>
            <a:r>
              <a:rPr lang="it-IT" dirty="0"/>
              <a:t> Cambiamento di approccio e accelerazione dei tempi della transizione. Molte tecnologie già esistevano, ma la loro diffusione e il loro impiego era rallentato da blocchi culturali che improvvisamente sono caduti</a:t>
            </a:r>
          </a:p>
          <a:p>
            <a:pPr>
              <a:buFont typeface="Arial" panose="020B0604020202020204" pitchFamily="34" charset="0"/>
              <a:buChar char="•"/>
            </a:pPr>
            <a:r>
              <a:rPr lang="it-IT" dirty="0"/>
              <a:t> Un aumento dell’uso promuove lo sviluppo di ancora nuove tecnologie e una riduzione del loro costo </a:t>
            </a:r>
          </a:p>
          <a:p>
            <a:pPr>
              <a:buFont typeface="Arial" panose="020B0604020202020204" pitchFamily="34" charset="0"/>
              <a:buChar char="•"/>
            </a:pPr>
            <a:r>
              <a:rPr lang="it-IT" dirty="0"/>
              <a:t> Implicazioni istituzionali, nell’organizzazione della vita quotidiana, nell’organizzazione delle città…</a:t>
            </a:r>
          </a:p>
        </p:txBody>
      </p:sp>
      <p:sp>
        <p:nvSpPr>
          <p:cNvPr id="6" name="Segnaposto numero diapositiva 5"/>
          <p:cNvSpPr>
            <a:spLocks noGrp="1"/>
          </p:cNvSpPr>
          <p:nvPr>
            <p:ph type="sldNum" sz="quarter" idx="12"/>
          </p:nvPr>
        </p:nvSpPr>
        <p:spPr/>
        <p:txBody>
          <a:bodyPr/>
          <a:lstStyle/>
          <a:p>
            <a:fld id="{4D601176-720B-44BA-974C-4BDAD24D5CE6}" type="slidenum">
              <a:rPr lang="en-GB" smtClean="0"/>
              <a:t>39</a:t>
            </a:fld>
            <a:endParaRPr lang="en-GB"/>
          </a:p>
        </p:txBody>
      </p:sp>
    </p:spTree>
    <p:extLst>
      <p:ext uri="{BB962C8B-B14F-4D97-AF65-F5344CB8AC3E}">
        <p14:creationId xmlns:p14="http://schemas.microsoft.com/office/powerpoint/2010/main" val="171016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Indice</a:t>
            </a:r>
          </a:p>
        </p:txBody>
      </p:sp>
      <p:sp>
        <p:nvSpPr>
          <p:cNvPr id="4" name="Rettangolo 3">
            <a:extLst>
              <a:ext uri="{FF2B5EF4-FFF2-40B4-BE49-F238E27FC236}">
                <a16:creationId xmlns:a16="http://schemas.microsoft.com/office/drawing/2014/main" id="{65A54C0C-DF28-4D2F-85E7-F9BB51F04761}"/>
              </a:ext>
            </a:extLst>
          </p:cNvPr>
          <p:cNvSpPr/>
          <p:nvPr/>
        </p:nvSpPr>
        <p:spPr>
          <a:xfrm>
            <a:off x="1451728" y="2286000"/>
            <a:ext cx="479824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p:cNvSpPr>
            <a:spLocks noGrp="1"/>
          </p:cNvSpPr>
          <p:nvPr>
            <p:ph idx="1"/>
          </p:nvPr>
        </p:nvSpPr>
        <p:spPr/>
        <p:txBody>
          <a:bodyPr/>
          <a:lstStyle/>
          <a:p>
            <a:pPr marL="457200" indent="-457200">
              <a:buFont typeface="+mj-lt"/>
              <a:buAutoNum type="arabicPeriod"/>
            </a:pPr>
            <a:r>
              <a:rPr lang="it-IT" dirty="0"/>
              <a:t>L’effetto delle tecnologie su chi lavora </a:t>
            </a:r>
          </a:p>
          <a:p>
            <a:pPr marL="457200" indent="-457200">
              <a:buFont typeface="+mj-lt"/>
              <a:buAutoNum type="arabicPeriod"/>
            </a:pPr>
            <a:r>
              <a:rPr lang="it-IT" dirty="0"/>
              <a:t>L’effetto delle tecnologie su dove si lavora</a:t>
            </a:r>
          </a:p>
          <a:p>
            <a:pPr marL="457200" indent="-457200">
              <a:buFont typeface="+mj-lt"/>
              <a:buAutoNum type="arabicPeriod"/>
            </a:pPr>
            <a:r>
              <a:rPr lang="it-IT" dirty="0"/>
              <a:t>Spunti per la discussione: La crisi del Covid-19 cambierà ancora il lavoro?</a:t>
            </a:r>
          </a:p>
        </p:txBody>
      </p:sp>
      <p:sp>
        <p:nvSpPr>
          <p:cNvPr id="5" name="Segnaposto numero diapositiva 4"/>
          <p:cNvSpPr>
            <a:spLocks noGrp="1"/>
          </p:cNvSpPr>
          <p:nvPr>
            <p:ph type="sldNum" sz="quarter" idx="12"/>
          </p:nvPr>
        </p:nvSpPr>
        <p:spPr/>
        <p:txBody>
          <a:bodyPr/>
          <a:lstStyle/>
          <a:p>
            <a:fld id="{FE71A6F8-7FB0-4213-AFEC-0D71FB9D20E4}" type="slidenum">
              <a:rPr lang="en-GB" smtClean="0"/>
              <a:t>4</a:t>
            </a:fld>
            <a:endParaRPr lang="en-GB"/>
          </a:p>
        </p:txBody>
      </p:sp>
    </p:spTree>
    <p:extLst>
      <p:ext uri="{BB962C8B-B14F-4D97-AF65-F5344CB8AC3E}">
        <p14:creationId xmlns:p14="http://schemas.microsoft.com/office/powerpoint/2010/main" val="24155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dirty="0"/>
            </a:br>
            <a:r>
              <a:rPr lang="it-IT" dirty="0"/>
              <a:t>L’effetto delle tecnologie su chi lavora</a:t>
            </a:r>
            <a:br>
              <a:rPr lang="it-IT" dirty="0"/>
            </a:br>
            <a:br>
              <a:rPr lang="it-IT" dirty="0"/>
            </a:br>
            <a:endParaRPr lang="it-IT" dirty="0"/>
          </a:p>
        </p:txBody>
      </p:sp>
      <p:sp>
        <p:nvSpPr>
          <p:cNvPr id="3" name="Segnaposto contenuto 2"/>
          <p:cNvSpPr>
            <a:spLocks noGrp="1"/>
          </p:cNvSpPr>
          <p:nvPr>
            <p:ph idx="1"/>
          </p:nvPr>
        </p:nvSpPr>
        <p:spPr/>
        <p:txBody>
          <a:bodyPr/>
          <a:lstStyle/>
          <a:p>
            <a:pPr marL="457200" indent="-457200">
              <a:buFont typeface="+mj-lt"/>
              <a:buAutoNum type="arabicPeriod"/>
            </a:pPr>
            <a:r>
              <a:rPr lang="it-IT" dirty="0"/>
              <a:t>Pessimisti e ottimisti sul futuro del lavoro</a:t>
            </a:r>
          </a:p>
          <a:p>
            <a:pPr marL="457200" indent="-457200">
              <a:buFont typeface="+mj-lt"/>
              <a:buAutoNum type="arabicPeriod"/>
            </a:pPr>
            <a:r>
              <a:rPr lang="it-IT" dirty="0"/>
              <a:t>I fenomeni osservati: </a:t>
            </a:r>
          </a:p>
          <a:p>
            <a:pPr lvl="1"/>
            <a:r>
              <a:rPr lang="it-IT" dirty="0"/>
              <a:t>Lo svuotamento delle mansioni intermedie </a:t>
            </a:r>
          </a:p>
          <a:p>
            <a:pPr lvl="1"/>
            <a:r>
              <a:rPr lang="it-IT" dirty="0"/>
              <a:t>Disuguaglianze salariali crescenti</a:t>
            </a:r>
          </a:p>
          <a:p>
            <a:pPr marL="457200" indent="-457200">
              <a:buFont typeface="+mj-lt"/>
              <a:buAutoNum type="arabicPeriod"/>
            </a:pPr>
            <a:r>
              <a:rPr lang="it-IT" dirty="0"/>
              <a:t>Fenomeno stabile o in evoluzione?</a:t>
            </a:r>
          </a:p>
        </p:txBody>
      </p:sp>
      <p:sp>
        <p:nvSpPr>
          <p:cNvPr id="4" name="Segnaposto numero diapositiva 3"/>
          <p:cNvSpPr>
            <a:spLocks noGrp="1"/>
          </p:cNvSpPr>
          <p:nvPr>
            <p:ph type="sldNum" sz="quarter" idx="12"/>
          </p:nvPr>
        </p:nvSpPr>
        <p:spPr/>
        <p:txBody>
          <a:bodyPr/>
          <a:lstStyle/>
          <a:p>
            <a:fld id="{FE71A6F8-7FB0-4213-AFEC-0D71FB9D20E4}" type="slidenum">
              <a:rPr lang="en-GB" smtClean="0"/>
              <a:t>5</a:t>
            </a:fld>
            <a:endParaRPr lang="en-GB"/>
          </a:p>
        </p:txBody>
      </p:sp>
    </p:spTree>
    <p:extLst>
      <p:ext uri="{BB962C8B-B14F-4D97-AF65-F5344CB8AC3E}">
        <p14:creationId xmlns:p14="http://schemas.microsoft.com/office/powerpoint/2010/main" val="320614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Pessimisti e ottimisti</a:t>
            </a:r>
          </a:p>
        </p:txBody>
      </p:sp>
      <p:pic>
        <p:nvPicPr>
          <p:cNvPr id="8" name="Segnaposto contenuto 7">
            <a:extLst>
              <a:ext uri="{FF2B5EF4-FFF2-40B4-BE49-F238E27FC236}">
                <a16:creationId xmlns:a16="http://schemas.microsoft.com/office/drawing/2014/main" id="{E7694166-99B9-4998-8835-E1A28AE62F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6725" y="2159018"/>
            <a:ext cx="4853943" cy="4271469"/>
          </a:xfrm>
        </p:spPr>
      </p:pic>
      <p:sp>
        <p:nvSpPr>
          <p:cNvPr id="7" name="Segnaposto contenuto 6"/>
          <p:cNvSpPr>
            <a:spLocks noGrp="1"/>
          </p:cNvSpPr>
          <p:nvPr>
            <p:ph sz="half" idx="2"/>
          </p:nvPr>
        </p:nvSpPr>
        <p:spPr/>
        <p:txBody>
          <a:bodyPr>
            <a:normAutofit/>
          </a:bodyPr>
          <a:lstStyle/>
          <a:p>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320" y="2164873"/>
            <a:ext cx="5389764" cy="4265614"/>
          </a:xfrm>
          <a:prstGeom prst="rect">
            <a:avLst/>
          </a:prstGeom>
        </p:spPr>
      </p:pic>
      <p:sp>
        <p:nvSpPr>
          <p:cNvPr id="5" name="Segnaposto numero diapositiva 4"/>
          <p:cNvSpPr>
            <a:spLocks noGrp="1"/>
          </p:cNvSpPr>
          <p:nvPr>
            <p:ph type="sldNum" sz="quarter" idx="12"/>
          </p:nvPr>
        </p:nvSpPr>
        <p:spPr/>
        <p:txBody>
          <a:bodyPr/>
          <a:lstStyle/>
          <a:p>
            <a:fld id="{FE71A6F8-7FB0-4213-AFEC-0D71FB9D20E4}" type="slidenum">
              <a:rPr lang="en-GB" smtClean="0"/>
              <a:t>6</a:t>
            </a:fld>
            <a:endParaRPr lang="en-GB"/>
          </a:p>
        </p:txBody>
      </p:sp>
    </p:spTree>
    <p:extLst>
      <p:ext uri="{BB962C8B-B14F-4D97-AF65-F5344CB8AC3E}">
        <p14:creationId xmlns:p14="http://schemas.microsoft.com/office/powerpoint/2010/main" val="165160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30C91BB-5E11-4336-82A9-76359A157420}"/>
              </a:ext>
            </a:extLst>
          </p:cNvPr>
          <p:cNvSpPr>
            <a:spLocks noGrp="1"/>
          </p:cNvSpPr>
          <p:nvPr>
            <p:ph type="title"/>
          </p:nvPr>
        </p:nvSpPr>
        <p:spPr/>
        <p:txBody>
          <a:bodyPr>
            <a:normAutofit/>
          </a:bodyPr>
          <a:lstStyle/>
          <a:p>
            <a:r>
              <a:rPr lang="it-IT" sz="3200" dirty="0"/>
              <a:t>Prima di procedere:…che idea avete del lavoro in Italia?</a:t>
            </a:r>
          </a:p>
        </p:txBody>
      </p:sp>
      <p:sp>
        <p:nvSpPr>
          <p:cNvPr id="4" name="Segnaposto numero diapositiva 3">
            <a:extLst>
              <a:ext uri="{FF2B5EF4-FFF2-40B4-BE49-F238E27FC236}">
                <a16:creationId xmlns:a16="http://schemas.microsoft.com/office/drawing/2014/main" id="{3927C733-369B-4BD4-A199-0D1C21B1B970}"/>
              </a:ext>
            </a:extLst>
          </p:cNvPr>
          <p:cNvSpPr>
            <a:spLocks noGrp="1"/>
          </p:cNvSpPr>
          <p:nvPr>
            <p:ph type="sldNum" sz="quarter" idx="12"/>
          </p:nvPr>
        </p:nvSpPr>
        <p:spPr/>
        <p:txBody>
          <a:bodyPr/>
          <a:lstStyle/>
          <a:p>
            <a:fld id="{FE71A6F8-7FB0-4213-AFEC-0D71FB9D20E4}" type="slidenum">
              <a:rPr lang="en-GB" smtClean="0"/>
              <a:t>7</a:t>
            </a:fld>
            <a:endParaRPr lang="en-GB"/>
          </a:p>
        </p:txBody>
      </p:sp>
      <p:sp>
        <p:nvSpPr>
          <p:cNvPr id="2" name="Rectangle 1">
            <a:extLst>
              <a:ext uri="{FF2B5EF4-FFF2-40B4-BE49-F238E27FC236}">
                <a16:creationId xmlns:a16="http://schemas.microsoft.com/office/drawing/2014/main" id="{39E447C3-6753-4EBB-9FF7-396A08A9FA45}"/>
              </a:ext>
            </a:extLst>
          </p:cNvPr>
          <p:cNvSpPr>
            <a:spLocks noGrp="1" noChangeArrowheads="1"/>
          </p:cNvSpPr>
          <p:nvPr>
            <p:ph idx="1"/>
          </p:nvPr>
        </p:nvSpPr>
        <p:spPr bwMode="auto">
          <a:xfrm>
            <a:off x="1024128" y="4036072"/>
            <a:ext cx="9720073"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800" b="0" i="0" u="none" strike="noStrike" cap="none" normalizeH="0" baseline="0" dirty="0">
                <a:ln>
                  <a:noFill/>
                </a:ln>
                <a:solidFill>
                  <a:srgbClr val="1155CC"/>
                </a:solidFill>
                <a:effectLst/>
                <a:latin typeface="Segoe UI" panose="020B0502040204020203" pitchFamily="34" charset="0"/>
                <a:cs typeface="Segoe UI" panose="020B0502040204020203" pitchFamily="34" charset="0"/>
                <a:hlinkClick r:id="rId2"/>
              </a:rPr>
              <a:t>https://www.sondaggio-online.com/s/efd9256</a:t>
            </a:r>
            <a:r>
              <a:rPr kumimoji="0" lang="it-IT" altLang="it-IT" sz="2000" b="0" i="0" u="none" strike="noStrike" cap="none" normalizeH="0" baseline="0" dirty="0">
                <a:ln>
                  <a:noFill/>
                </a:ln>
                <a:solidFill>
                  <a:schemeClr val="tx1"/>
                </a:solidFill>
                <a:effectLst/>
              </a:rPr>
              <a:t> </a:t>
            </a:r>
            <a:endParaRPr kumimoji="0" lang="it-IT" altLang="it-IT"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981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47042BC-A45E-4642-9F27-BE68C565A45F}"/>
              </a:ext>
            </a:extLst>
          </p:cNvPr>
          <p:cNvSpPr>
            <a:spLocks noGrp="1"/>
          </p:cNvSpPr>
          <p:nvPr>
            <p:ph type="title"/>
          </p:nvPr>
        </p:nvSpPr>
        <p:spPr/>
        <p:txBody>
          <a:bodyPr>
            <a:normAutofit/>
          </a:bodyPr>
          <a:lstStyle/>
          <a:p>
            <a:r>
              <a:rPr lang="it-IT" sz="3200" dirty="0"/>
              <a:t>Qual è la quota degli occupati nei settori economici?</a:t>
            </a:r>
          </a:p>
        </p:txBody>
      </p:sp>
      <p:sp>
        <p:nvSpPr>
          <p:cNvPr id="2" name="Segnaposto numero diapositiva 1"/>
          <p:cNvSpPr>
            <a:spLocks noGrp="1"/>
          </p:cNvSpPr>
          <p:nvPr>
            <p:ph type="sldNum" sz="quarter" idx="12"/>
          </p:nvPr>
        </p:nvSpPr>
        <p:spPr/>
        <p:txBody>
          <a:bodyPr/>
          <a:lstStyle/>
          <a:p>
            <a:fld id="{FE71A6F8-7FB0-4213-AFEC-0D71FB9D20E4}" type="slidenum">
              <a:rPr lang="en-GB" smtClean="0"/>
              <a:t>8</a:t>
            </a:fld>
            <a:endParaRPr lang="en-GB"/>
          </a:p>
        </p:txBody>
      </p:sp>
      <p:graphicFrame>
        <p:nvGraphicFramePr>
          <p:cNvPr id="3" name="Tabella 2"/>
          <p:cNvGraphicFramePr>
            <a:graphicFrameLocks noGrp="1"/>
          </p:cNvGraphicFramePr>
          <p:nvPr>
            <p:extLst>
              <p:ext uri="{D42A27DB-BD31-4B8C-83A1-F6EECF244321}">
                <p14:modId xmlns:p14="http://schemas.microsoft.com/office/powerpoint/2010/main" val="1370044670"/>
              </p:ext>
            </p:extLst>
          </p:nvPr>
        </p:nvGraphicFramePr>
        <p:xfrm>
          <a:off x="1580609" y="2561529"/>
          <a:ext cx="8948055" cy="2895600"/>
        </p:xfrm>
        <a:graphic>
          <a:graphicData uri="http://schemas.openxmlformats.org/drawingml/2006/table">
            <a:tbl>
              <a:tblPr firstRow="1" bandRow="1">
                <a:tableStyleId>{5C22544A-7EE6-4342-B048-85BDC9FD1C3A}</a:tableStyleId>
              </a:tblPr>
              <a:tblGrid>
                <a:gridCol w="2982685">
                  <a:extLst>
                    <a:ext uri="{9D8B030D-6E8A-4147-A177-3AD203B41FA5}">
                      <a16:colId xmlns:a16="http://schemas.microsoft.com/office/drawing/2014/main" val="3839874679"/>
                    </a:ext>
                  </a:extLst>
                </a:gridCol>
                <a:gridCol w="2982685">
                  <a:extLst>
                    <a:ext uri="{9D8B030D-6E8A-4147-A177-3AD203B41FA5}">
                      <a16:colId xmlns:a16="http://schemas.microsoft.com/office/drawing/2014/main" val="3447111556"/>
                    </a:ext>
                  </a:extLst>
                </a:gridCol>
                <a:gridCol w="2982685">
                  <a:extLst>
                    <a:ext uri="{9D8B030D-6E8A-4147-A177-3AD203B41FA5}">
                      <a16:colId xmlns:a16="http://schemas.microsoft.com/office/drawing/2014/main" val="1359604737"/>
                    </a:ext>
                  </a:extLst>
                </a:gridCol>
              </a:tblGrid>
              <a:tr h="370840">
                <a:tc>
                  <a:txBody>
                    <a:bodyPr/>
                    <a:lstStyle/>
                    <a:p>
                      <a:endParaRPr lang="it-IT" dirty="0"/>
                    </a:p>
                  </a:txBody>
                  <a:tcPr/>
                </a:tc>
                <a:tc>
                  <a:txBody>
                    <a:bodyPr/>
                    <a:lstStyle/>
                    <a:p>
                      <a:r>
                        <a:rPr lang="it-IT" sz="2400" dirty="0">
                          <a:latin typeface="Arial" panose="020B0604020202020204" pitchFamily="34" charset="0"/>
                          <a:cs typeface="Arial" panose="020B0604020202020204" pitchFamily="34" charset="0"/>
                        </a:rPr>
                        <a:t>Occupati</a:t>
                      </a:r>
                      <a:r>
                        <a:rPr lang="it-IT" sz="2400" baseline="0" dirty="0">
                          <a:latin typeface="Arial" panose="020B0604020202020204" pitchFamily="34" charset="0"/>
                          <a:cs typeface="Arial" panose="020B0604020202020204" pitchFamily="34" charset="0"/>
                        </a:rPr>
                        <a:t> 15 anni e più (per 1000)</a:t>
                      </a:r>
                      <a:endParaRPr lang="it-IT" sz="2400" dirty="0">
                        <a:latin typeface="Arial" panose="020B0604020202020204" pitchFamily="34" charset="0"/>
                        <a:cs typeface="Arial" panose="020B0604020202020204" pitchFamily="34" charset="0"/>
                      </a:endParaRPr>
                    </a:p>
                  </a:txBody>
                  <a:tcPr/>
                </a:tc>
                <a:tc>
                  <a:txBody>
                    <a:bodyPr/>
                    <a:lstStyle/>
                    <a:p>
                      <a:r>
                        <a:rPr lang="it-IT" sz="2400" dirty="0">
                          <a:latin typeface="Arial" panose="020B0604020202020204" pitchFamily="34" charset="0"/>
                          <a:cs typeface="Arial" panose="020B0604020202020204" pitchFamily="34" charset="0"/>
                        </a:rPr>
                        <a:t>Quota</a:t>
                      </a:r>
                      <a:r>
                        <a:rPr lang="it-IT" sz="2400" baseline="0" dirty="0">
                          <a:latin typeface="Arial" panose="020B0604020202020204" pitchFamily="34" charset="0"/>
                          <a:cs typeface="Arial" panose="020B0604020202020204" pitchFamily="34" charset="0"/>
                        </a:rPr>
                        <a:t> percentuale</a:t>
                      </a:r>
                      <a:endParaRPr lang="it-IT"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0009219"/>
                  </a:ext>
                </a:extLst>
              </a:tr>
              <a:tr h="370840">
                <a:tc>
                  <a:txBody>
                    <a:bodyPr/>
                    <a:lstStyle/>
                    <a:p>
                      <a:r>
                        <a:rPr lang="it-IT" sz="2800" dirty="0">
                          <a:latin typeface="Arial" panose="020B0604020202020204" pitchFamily="34" charset="0"/>
                          <a:cs typeface="Arial" panose="020B0604020202020204" pitchFamily="34" charset="0"/>
                        </a:rPr>
                        <a:t>AGRICOLTURA</a:t>
                      </a:r>
                    </a:p>
                  </a:txBody>
                  <a:tcPr/>
                </a:tc>
                <a:tc>
                  <a:txBody>
                    <a:bodyPr/>
                    <a:lstStyle/>
                    <a:p>
                      <a:pPr marL="0" algn="r" defTabSz="914400" rtl="0" eaLnBrk="1" fontAlgn="b" latinLnBrk="0" hangingPunct="1"/>
                      <a:r>
                        <a:rPr lang="it-IT" sz="2800" b="0" i="0" u="none" strike="noStrike" kern="1200" dirty="0">
                          <a:solidFill>
                            <a:schemeClr val="dk1"/>
                          </a:solidFill>
                          <a:effectLst/>
                          <a:latin typeface="Arial" panose="020B0604020202020204" pitchFamily="34" charset="0"/>
                          <a:ea typeface="+mn-ea"/>
                          <a:cs typeface="+mn-cs"/>
                        </a:rPr>
                        <a:t>940</a:t>
                      </a:r>
                    </a:p>
                  </a:txBody>
                  <a:tcPr/>
                </a:tc>
                <a:tc>
                  <a:txBody>
                    <a:bodyPr/>
                    <a:lstStyle/>
                    <a:p>
                      <a:pPr marL="0" algn="r" defTabSz="914400" rtl="0" eaLnBrk="1" fontAlgn="b" latinLnBrk="0" hangingPunct="1"/>
                      <a:r>
                        <a:rPr lang="it-IT" sz="2800" b="0" i="0" u="none" strike="noStrike" kern="1200" dirty="0">
                          <a:solidFill>
                            <a:schemeClr val="dk1"/>
                          </a:solidFill>
                          <a:effectLst/>
                          <a:latin typeface="Arial" panose="020B0604020202020204" pitchFamily="34" charset="0"/>
                          <a:ea typeface="+mn-ea"/>
                          <a:cs typeface="+mn-cs"/>
                        </a:rPr>
                        <a:t>3,7</a:t>
                      </a:r>
                    </a:p>
                  </a:txBody>
                  <a:tcPr/>
                </a:tc>
                <a:extLst>
                  <a:ext uri="{0D108BD9-81ED-4DB2-BD59-A6C34878D82A}">
                    <a16:rowId xmlns:a16="http://schemas.microsoft.com/office/drawing/2014/main" val="548723196"/>
                  </a:ext>
                </a:extLst>
              </a:tr>
              <a:tr h="370840">
                <a:tc>
                  <a:txBody>
                    <a:bodyPr/>
                    <a:lstStyle/>
                    <a:p>
                      <a:r>
                        <a:rPr lang="it-IT" sz="2800" dirty="0">
                          <a:latin typeface="Arial" panose="020B0604020202020204" pitchFamily="34" charset="0"/>
                          <a:cs typeface="Arial" panose="020B0604020202020204" pitchFamily="34" charset="0"/>
                        </a:rPr>
                        <a:t>INDUSTRIA</a:t>
                      </a:r>
                    </a:p>
                  </a:txBody>
                  <a:tcPr/>
                </a:tc>
                <a:tc>
                  <a:txBody>
                    <a:bodyPr/>
                    <a:lstStyle/>
                    <a:p>
                      <a:pPr algn="r" fontAlgn="b"/>
                      <a:r>
                        <a:rPr lang="it-IT" sz="2800" b="0" i="0" u="none" strike="noStrike" dirty="0">
                          <a:effectLst/>
                          <a:latin typeface="Arial" panose="020B0604020202020204" pitchFamily="34" charset="0"/>
                        </a:rPr>
                        <a:t>5806 </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t-IT" sz="2800" b="0" i="0" u="none" strike="noStrike" kern="1200" dirty="0">
                          <a:solidFill>
                            <a:schemeClr val="dk1"/>
                          </a:solidFill>
                          <a:effectLst/>
                          <a:latin typeface="Arial" panose="020B0604020202020204" pitchFamily="34" charset="0"/>
                          <a:ea typeface="+mn-ea"/>
                          <a:cs typeface="+mn-cs"/>
                        </a:rPr>
                        <a:t>22.8</a:t>
                      </a:r>
                    </a:p>
                  </a:txBody>
                  <a:tcPr/>
                </a:tc>
                <a:extLst>
                  <a:ext uri="{0D108BD9-81ED-4DB2-BD59-A6C34878D82A}">
                    <a16:rowId xmlns:a16="http://schemas.microsoft.com/office/drawing/2014/main" val="1476569250"/>
                  </a:ext>
                </a:extLst>
              </a:tr>
              <a:tr h="370840">
                <a:tc>
                  <a:txBody>
                    <a:bodyPr/>
                    <a:lstStyle/>
                    <a:p>
                      <a:r>
                        <a:rPr lang="it-IT" sz="2800" dirty="0">
                          <a:latin typeface="Arial" panose="020B0604020202020204" pitchFamily="34" charset="0"/>
                          <a:cs typeface="Arial" panose="020B0604020202020204" pitchFamily="34" charset="0"/>
                        </a:rPr>
                        <a:t>SERVIZI</a:t>
                      </a:r>
                    </a:p>
                  </a:txBody>
                  <a:tcPr/>
                </a:tc>
                <a:tc>
                  <a:txBody>
                    <a:bodyPr/>
                    <a:lstStyle/>
                    <a:p>
                      <a:pPr algn="r" fontAlgn="b"/>
                      <a:r>
                        <a:rPr lang="it-IT" sz="2800" b="0" i="0" u="none" strike="noStrike" dirty="0">
                          <a:effectLst/>
                          <a:latin typeface="Arial" panose="020B0604020202020204" pitchFamily="34" charset="0"/>
                        </a:rPr>
                        <a:t>18.756 </a:t>
                      </a:r>
                    </a:p>
                  </a:txBody>
                  <a:tcPr marL="9525" marR="9525" marT="9525" marB="0" anchor="b"/>
                </a:tc>
                <a:tc>
                  <a:txBody>
                    <a:bodyPr/>
                    <a:lstStyle/>
                    <a:p>
                      <a:pPr marL="0" algn="r" defTabSz="914400" rtl="0" eaLnBrk="1" fontAlgn="b" latinLnBrk="0" hangingPunct="1"/>
                      <a:r>
                        <a:rPr lang="it-IT" sz="2800" b="0" i="0" u="none" strike="noStrike" kern="1200" dirty="0">
                          <a:solidFill>
                            <a:schemeClr val="dk1"/>
                          </a:solidFill>
                          <a:effectLst/>
                          <a:latin typeface="Arial" panose="020B0604020202020204" pitchFamily="34" charset="0"/>
                          <a:ea typeface="+mn-ea"/>
                          <a:cs typeface="+mn-cs"/>
                        </a:rPr>
                        <a:t>73.5</a:t>
                      </a:r>
                    </a:p>
                  </a:txBody>
                  <a:tcPr/>
                </a:tc>
                <a:extLst>
                  <a:ext uri="{0D108BD9-81ED-4DB2-BD59-A6C34878D82A}">
                    <a16:rowId xmlns:a16="http://schemas.microsoft.com/office/drawing/2014/main" val="2897257458"/>
                  </a:ext>
                </a:extLst>
              </a:tr>
              <a:tr h="370840">
                <a:tc>
                  <a:txBody>
                    <a:bodyPr/>
                    <a:lstStyle/>
                    <a:p>
                      <a:r>
                        <a:rPr lang="it-IT" sz="2800" dirty="0">
                          <a:latin typeface="Arial" panose="020B0604020202020204" pitchFamily="34" charset="0"/>
                          <a:cs typeface="Arial" panose="020B0604020202020204" pitchFamily="34" charset="0"/>
                        </a:rPr>
                        <a:t>TOTALE</a:t>
                      </a:r>
                    </a:p>
                  </a:txBody>
                  <a:tcPr/>
                </a:tc>
                <a:tc>
                  <a:txBody>
                    <a:bodyPr/>
                    <a:lstStyle/>
                    <a:p>
                      <a:pPr algn="r" fontAlgn="b"/>
                      <a:r>
                        <a:rPr lang="it-IT" sz="2800" b="0" i="0" u="none" strike="noStrike" dirty="0">
                          <a:effectLst/>
                          <a:latin typeface="Arial" panose="020B0604020202020204" pitchFamily="34" charset="0"/>
                        </a:rPr>
                        <a:t>25,502 </a:t>
                      </a:r>
                    </a:p>
                  </a:txBody>
                  <a:tcPr marL="9525" marR="9525" marT="9525" marB="0" anchor="b"/>
                </a:tc>
                <a:tc>
                  <a:txBody>
                    <a:bodyPr/>
                    <a:lstStyle/>
                    <a:p>
                      <a:pPr marL="0" algn="r" defTabSz="914400" rtl="0" eaLnBrk="1" fontAlgn="b" latinLnBrk="0" hangingPunct="1"/>
                      <a:r>
                        <a:rPr lang="it-IT" sz="2800" b="0" i="0" u="none" strike="noStrike" kern="1200" dirty="0">
                          <a:solidFill>
                            <a:schemeClr val="dk1"/>
                          </a:solidFill>
                          <a:effectLst/>
                          <a:latin typeface="Arial" panose="020B0604020202020204" pitchFamily="34" charset="0"/>
                          <a:ea typeface="+mn-ea"/>
                          <a:cs typeface="+mn-cs"/>
                        </a:rPr>
                        <a:t>100</a:t>
                      </a:r>
                    </a:p>
                  </a:txBody>
                  <a:tcPr/>
                </a:tc>
                <a:extLst>
                  <a:ext uri="{0D108BD9-81ED-4DB2-BD59-A6C34878D82A}">
                    <a16:rowId xmlns:a16="http://schemas.microsoft.com/office/drawing/2014/main" val="3836450752"/>
                  </a:ext>
                </a:extLst>
              </a:tr>
            </a:tbl>
          </a:graphicData>
        </a:graphic>
      </p:graphicFrame>
      <p:sp>
        <p:nvSpPr>
          <p:cNvPr id="5" name="CasellaDiTesto 4"/>
          <p:cNvSpPr txBox="1"/>
          <p:nvPr/>
        </p:nvSpPr>
        <p:spPr>
          <a:xfrm>
            <a:off x="1580609" y="5457129"/>
            <a:ext cx="4379725" cy="369332"/>
          </a:xfrm>
          <a:prstGeom prst="rect">
            <a:avLst/>
          </a:prstGeom>
          <a:noFill/>
        </p:spPr>
        <p:txBody>
          <a:bodyPr wrap="none" rtlCol="0">
            <a:spAutoFit/>
          </a:bodyPr>
          <a:lstStyle/>
          <a:p>
            <a:r>
              <a:rPr lang="it-IT" dirty="0"/>
              <a:t>Migliaia di occupati nel 2018 – 15 anni e più</a:t>
            </a:r>
          </a:p>
        </p:txBody>
      </p:sp>
    </p:spTree>
    <p:extLst>
      <p:ext uri="{BB962C8B-B14F-4D97-AF65-F5344CB8AC3E}">
        <p14:creationId xmlns:p14="http://schemas.microsoft.com/office/powerpoint/2010/main" val="8489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ED5EE-AE65-4178-9093-091435E587AB}"/>
              </a:ext>
            </a:extLst>
          </p:cNvPr>
          <p:cNvSpPr>
            <a:spLocks noGrp="1"/>
          </p:cNvSpPr>
          <p:nvPr>
            <p:ph type="title"/>
          </p:nvPr>
        </p:nvSpPr>
        <p:spPr/>
        <p:txBody>
          <a:bodyPr>
            <a:normAutofit/>
          </a:bodyPr>
          <a:lstStyle/>
          <a:p>
            <a:r>
              <a:rPr lang="it-IT" sz="3200" dirty="0"/>
              <a:t>I tassi di occupazione maschile e femminile</a:t>
            </a:r>
          </a:p>
        </p:txBody>
      </p:sp>
      <p:pic>
        <p:nvPicPr>
          <p:cNvPr id="5" name="Segnaposto contenuto 4">
            <a:extLst>
              <a:ext uri="{FF2B5EF4-FFF2-40B4-BE49-F238E27FC236}">
                <a16:creationId xmlns:a16="http://schemas.microsoft.com/office/drawing/2014/main" id="{30FC68AE-C314-444D-802D-358AA03CB4A7}"/>
              </a:ext>
            </a:extLst>
          </p:cNvPr>
          <p:cNvPicPr>
            <a:picLocks noGrp="1" noChangeAspect="1"/>
          </p:cNvPicPr>
          <p:nvPr>
            <p:ph idx="1"/>
          </p:nvPr>
        </p:nvPicPr>
        <p:blipFill>
          <a:blip r:embed="rId2"/>
          <a:stretch>
            <a:fillRect/>
          </a:stretch>
        </p:blipFill>
        <p:spPr>
          <a:xfrm>
            <a:off x="1517715" y="2065405"/>
            <a:ext cx="8587819" cy="4540519"/>
          </a:xfrm>
          <a:prstGeom prst="rect">
            <a:avLst/>
          </a:prstGeom>
        </p:spPr>
      </p:pic>
      <p:sp>
        <p:nvSpPr>
          <p:cNvPr id="4" name="Segnaposto numero diapositiva 3">
            <a:extLst>
              <a:ext uri="{FF2B5EF4-FFF2-40B4-BE49-F238E27FC236}">
                <a16:creationId xmlns:a16="http://schemas.microsoft.com/office/drawing/2014/main" id="{D9BA1A06-4F68-469F-9E48-91600DB1575B}"/>
              </a:ext>
            </a:extLst>
          </p:cNvPr>
          <p:cNvSpPr>
            <a:spLocks noGrp="1"/>
          </p:cNvSpPr>
          <p:nvPr>
            <p:ph type="sldNum" sz="quarter" idx="12"/>
          </p:nvPr>
        </p:nvSpPr>
        <p:spPr/>
        <p:txBody>
          <a:bodyPr/>
          <a:lstStyle/>
          <a:p>
            <a:fld id="{FE71A6F8-7FB0-4213-AFEC-0D71FB9D20E4}" type="slidenum">
              <a:rPr lang="en-GB" smtClean="0"/>
              <a:t>9</a:t>
            </a:fld>
            <a:endParaRPr lang="en-GB"/>
          </a:p>
        </p:txBody>
      </p:sp>
    </p:spTree>
    <p:extLst>
      <p:ext uri="{BB962C8B-B14F-4D97-AF65-F5344CB8AC3E}">
        <p14:creationId xmlns:p14="http://schemas.microsoft.com/office/powerpoint/2010/main" val="19812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4993</TotalTime>
  <Words>2173</Words>
  <Application>Microsoft Office PowerPoint</Application>
  <PresentationFormat>Widescreen</PresentationFormat>
  <Paragraphs>228</Paragraphs>
  <Slides>39</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39</vt:i4>
      </vt:variant>
    </vt:vector>
  </HeadingPairs>
  <TitlesOfParts>
    <vt:vector size="49" baseType="lpstr">
      <vt:lpstr>Arial</vt:lpstr>
      <vt:lpstr>Calibri</vt:lpstr>
      <vt:lpstr>Courier New</vt:lpstr>
      <vt:lpstr>Segoe UI</vt:lpstr>
      <vt:lpstr>Times New Roman</vt:lpstr>
      <vt:lpstr>Tw Cen MT</vt:lpstr>
      <vt:lpstr>Tw Cen MT Condensed</vt:lpstr>
      <vt:lpstr>Wingdings</vt:lpstr>
      <vt:lpstr>Wingdings 3</vt:lpstr>
      <vt:lpstr>Integrale</vt:lpstr>
      <vt:lpstr>Lavoreremo ancora? E se sì, come?</vt:lpstr>
      <vt:lpstr>Un tema attuale…</vt:lpstr>
      <vt:lpstr>…ma non nuovo</vt:lpstr>
      <vt:lpstr>Indice</vt:lpstr>
      <vt:lpstr>  L’effetto delle tecnologie su chi lavora  </vt:lpstr>
      <vt:lpstr>Pessimisti e ottimisti</vt:lpstr>
      <vt:lpstr>Prima di procedere:…che idea avete del lavoro in Italia?</vt:lpstr>
      <vt:lpstr>Qual è la quota degli occupati nei settori economici?</vt:lpstr>
      <vt:lpstr>I tassi di occupazione maschile e femminile</vt:lpstr>
      <vt:lpstr>La risposta degli ottimisti</vt:lpstr>
      <vt:lpstr>L’occupazione nei settori economici in UK e US</vt:lpstr>
      <vt:lpstr>Due passaggi rilevanti</vt:lpstr>
      <vt:lpstr>…Nuovi lavori…</vt:lpstr>
      <vt:lpstr>Presentazione standard di PowerPoint</vt:lpstr>
      <vt:lpstr>I problemi della automazione nei servizi</vt:lpstr>
      <vt:lpstr>Lo svuotamento delle mansioni intermedie </vt:lpstr>
      <vt:lpstr>Presentazione standard di PowerPoint</vt:lpstr>
      <vt:lpstr>Diseguaglianze crescenti</vt:lpstr>
      <vt:lpstr>Diseguaglianze crescenti</vt:lpstr>
      <vt:lpstr>Una possibile classificazione dei lavori (Autor&amp;Dorn, 2003)</vt:lpstr>
      <vt:lpstr>I compiti non facilmente sostituibili</vt:lpstr>
      <vt:lpstr>In conclusione</vt:lpstr>
      <vt:lpstr>Questa volta è diverso? L’intelligenza artificiale apre una nuova sfida?</vt:lpstr>
      <vt:lpstr>Lo spostamento della domanda di lavoro per abilita’</vt:lpstr>
      <vt:lpstr>Studio di dettaglio delle attivita’ lavorative influenzate dall’economia digitale (Frey&amp;osborne, 2017)</vt:lpstr>
      <vt:lpstr>Presentazione standard di PowerPoint</vt:lpstr>
      <vt:lpstr>Alcuni risultati </vt:lpstr>
      <vt:lpstr>Alcuni suggerimenti per affrontare la concorrenza dei «globots»</vt:lpstr>
      <vt:lpstr>Altri problemi</vt:lpstr>
      <vt:lpstr>Indice</vt:lpstr>
      <vt:lpstr> Le tecnologie incontrano la globalizzazione: dove sarà il lavoro? </vt:lpstr>
      <vt:lpstr>La riallocazione globale nelle tre globalizzazioni</vt:lpstr>
      <vt:lpstr>Presentazione standard di PowerPoint</vt:lpstr>
      <vt:lpstr>Tecnologie sofisticate aumentano le possibilita’ di dislocazione internazionale del lavoro cognitivo, anche avanzato</vt:lpstr>
      <vt:lpstr>L’effetto delle tecnologie dell’informazione e della comunicazione</vt:lpstr>
      <vt:lpstr>Le forme del “mercato delle attività</vt:lpstr>
      <vt:lpstr>Rischi, ma non solo…</vt:lpstr>
      <vt:lpstr>Indice</vt:lpstr>
      <vt:lpstr>E il covid?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“L’economia del futuro”. XIX Congresso CGIL del Trentino</dc:title>
  <dc:creator>Zaninotto, Enrico</dc:creator>
  <cp:lastModifiedBy>Zaninotto Enrico</cp:lastModifiedBy>
  <cp:revision>188</cp:revision>
  <cp:lastPrinted>2019-12-14T15:14:30Z</cp:lastPrinted>
  <dcterms:created xsi:type="dcterms:W3CDTF">2018-11-03T17:13:57Z</dcterms:created>
  <dcterms:modified xsi:type="dcterms:W3CDTF">2020-12-10T12:35:54Z</dcterms:modified>
</cp:coreProperties>
</file>